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16700" y="368300"/>
            <a:ext cx="1971675" cy="48434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01675" y="368300"/>
            <a:ext cx="5762625" cy="48434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6000" y="368300"/>
            <a:ext cx="757237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01675" y="1898650"/>
            <a:ext cx="3695700" cy="33131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549775" y="1898650"/>
            <a:ext cx="3695700" cy="15795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49775" y="3630613"/>
            <a:ext cx="3695700" cy="15811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6000" y="368300"/>
            <a:ext cx="757237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01675" y="1898650"/>
            <a:ext cx="3695700" cy="33131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49775" y="1898650"/>
            <a:ext cx="3695700" cy="33131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6000" y="368300"/>
            <a:ext cx="757237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01675" y="1898650"/>
            <a:ext cx="3695700" cy="33131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549775" y="1898650"/>
            <a:ext cx="3695700" cy="15795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49775" y="3630613"/>
            <a:ext cx="3695700" cy="15811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标题和图示或组织结构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6000" y="368300"/>
            <a:ext cx="757237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martArt 占位符 2"/>
          <p:cNvSpPr>
            <a:spLocks noGrp="1"/>
          </p:cNvSpPr>
          <p:nvPr>
            <p:ph type="dgm" idx="1"/>
          </p:nvPr>
        </p:nvSpPr>
        <p:spPr>
          <a:xfrm>
            <a:off x="701675" y="1898650"/>
            <a:ext cx="7543800" cy="3313113"/>
          </a:xfrm>
        </p:spPr>
        <p:txBody>
          <a:bodyPr/>
          <a:lstStyle/>
          <a:p>
            <a:pPr lvl="0"/>
            <a:r>
              <a:rPr lang="zh-CN" altLang="en-US" noProof="0" smtClean="0"/>
              <a:t>单击图标添加 </a:t>
            </a:r>
            <a:r>
              <a:rPr lang="en-US" altLang="zh-CN" noProof="0" smtClean="0"/>
              <a:t>SmartArt </a:t>
            </a:r>
            <a:r>
              <a:rPr lang="zh-CN" altLang="en-US" noProof="0" smtClean="0"/>
              <a:t>图形</a:t>
            </a:r>
            <a:endParaRPr lang="zh-CN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标题，文本与剪贴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6000" y="368300"/>
            <a:ext cx="757237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01675" y="1898650"/>
            <a:ext cx="3695700" cy="331311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剪贴画占位符 3"/>
          <p:cNvSpPr>
            <a:spLocks noGrp="1"/>
          </p:cNvSpPr>
          <p:nvPr>
            <p:ph type="clipArt" sz="half" idx="2"/>
          </p:nvPr>
        </p:nvSpPr>
        <p:spPr>
          <a:xfrm>
            <a:off x="4549775" y="1898650"/>
            <a:ext cx="3695700" cy="3313113"/>
          </a:xfrm>
        </p:spPr>
        <p:txBody>
          <a:bodyPr/>
          <a:lstStyle/>
          <a:p>
            <a:r>
              <a:rPr lang="zh-CN" altLang="en-US" smtClean="0"/>
              <a:t>单击图标添加剪 贴画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01675" y="1898650"/>
            <a:ext cx="3695700" cy="331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49775" y="1898650"/>
            <a:ext cx="3695700" cy="331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ChangeArrowheads="1"/>
          </p:cNvSpPr>
          <p:nvPr/>
        </p:nvSpPr>
        <p:spPr bwMode="gray">
          <a:xfrm>
            <a:off x="228600" y="1219200"/>
            <a:ext cx="8440738" cy="74613"/>
          </a:xfrm>
          <a:prstGeom prst="rect">
            <a:avLst/>
          </a:prstGeom>
          <a:gradFill rotWithShape="0">
            <a:gsLst>
              <a:gs pos="0">
                <a:srgbClr val="DDDDDD">
                  <a:gamma/>
                  <a:shade val="54510"/>
                  <a:invGamma/>
                </a:srgbClr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kumimoji="1" lang="zh-CN" altLang="zh-CN" sz="2400" b="0"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368300"/>
            <a:ext cx="75723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1898650"/>
            <a:ext cx="75438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164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400" b="0">
                <a:latin typeface="Tahoma" pitchFamily="34" charset="0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pic>
        <p:nvPicPr>
          <p:cNvPr id="2054" name="Picture 6" descr="cnic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04800" y="352425"/>
            <a:ext cx="11811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455" name="Text Box 7"/>
          <p:cNvSpPr txBox="1">
            <a:spLocks noChangeArrowheads="1"/>
          </p:cNvSpPr>
          <p:nvPr/>
        </p:nvSpPr>
        <p:spPr bwMode="auto">
          <a:xfrm>
            <a:off x="1524000" y="228600"/>
            <a:ext cx="25908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lnSpc>
                <a:spcPct val="110000"/>
              </a:lnSpc>
              <a:defRPr/>
            </a:pPr>
            <a:r>
              <a:rPr kumimoji="1" lang="zh-CN" altLang="en-US" sz="1600" b="0">
                <a:solidFill>
                  <a:srgbClr val="C0C0C0"/>
                </a:solidFill>
                <a:latin typeface="Tahoma" pitchFamily="34" charset="0"/>
                <a:ea typeface="幼圆" pitchFamily="49" charset="-122"/>
              </a:rPr>
              <a:t>中国科学院</a:t>
            </a:r>
          </a:p>
          <a:p>
            <a:pPr algn="l" eaLnBrk="1" hangingPunct="1">
              <a:lnSpc>
                <a:spcPct val="110000"/>
              </a:lnSpc>
              <a:defRPr/>
            </a:pPr>
            <a:r>
              <a:rPr kumimoji="1" lang="zh-CN" altLang="en-US" sz="2000">
                <a:solidFill>
                  <a:srgbClr val="C0C0C0"/>
                </a:solidFill>
                <a:latin typeface="Tahoma" pitchFamily="34" charset="0"/>
                <a:ea typeface="幼圆" pitchFamily="49" charset="-122"/>
              </a:rPr>
              <a:t>计算机网络信息中心</a:t>
            </a:r>
          </a:p>
          <a:p>
            <a:pPr algn="l" eaLnBrk="1" hangingPunct="1">
              <a:lnSpc>
                <a:spcPct val="120000"/>
              </a:lnSpc>
              <a:defRPr/>
            </a:pPr>
            <a:r>
              <a:rPr kumimoji="1" lang="en-US" altLang="zh-CN" sz="900" b="0" dirty="0">
                <a:solidFill>
                  <a:srgbClr val="C0C0C0"/>
                </a:solidFill>
                <a:latin typeface="Century Gothic" pitchFamily="34" charset="0"/>
              </a:rPr>
              <a:t>Computer Network Information Center,</a:t>
            </a:r>
          </a:p>
          <a:p>
            <a:pPr algn="l" eaLnBrk="1" hangingPunct="1">
              <a:defRPr/>
            </a:pPr>
            <a:r>
              <a:rPr kumimoji="1" lang="en-US" altLang="zh-CN" sz="900" b="0" dirty="0">
                <a:solidFill>
                  <a:srgbClr val="C0C0C0"/>
                </a:solidFill>
                <a:latin typeface="Century Gothic" pitchFamily="34" charset="0"/>
              </a:rPr>
              <a:t>Chinese Academy of Sciences</a:t>
            </a:r>
          </a:p>
        </p:txBody>
      </p:sp>
      <p:pic>
        <p:nvPicPr>
          <p:cNvPr id="2056" name="Picture 9" descr="ARP中心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767638" y="5815013"/>
            <a:ext cx="1106487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2pPr>
      <a:lvl3pPr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3pPr>
      <a:lvl4pPr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4pPr>
      <a:lvl5pPr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kumimoji="1" sz="4400">
          <a:solidFill>
            <a:srgbClr val="0000CC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pPr algn="ctr"/>
            <a:r>
              <a:rPr lang="en-US" altLang="zh-CN" sz="3600" b="1" dirty="0"/>
              <a:t>ARP</a:t>
            </a:r>
            <a:r>
              <a:rPr lang="zh-CN" altLang="zh-CN" sz="3600" b="1" dirty="0"/>
              <a:t>系统</a:t>
            </a:r>
            <a:r>
              <a:rPr lang="en-US" altLang="zh-CN" sz="3600" b="1" dirty="0" smtClean="0"/>
              <a:t>2011</a:t>
            </a:r>
            <a:r>
              <a:rPr lang="zh-CN" altLang="zh-CN" sz="3600" b="1" dirty="0" smtClean="0"/>
              <a:t>年度</a:t>
            </a:r>
            <a:r>
              <a:rPr lang="zh-CN" altLang="zh-CN" sz="3600" b="1" dirty="0"/>
              <a:t>院属</a:t>
            </a:r>
            <a:r>
              <a:rPr lang="zh-CN" altLang="zh-CN" sz="3600" b="1" dirty="0" smtClean="0"/>
              <a:t>单位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zh-CN" sz="3600" b="1" dirty="0" smtClean="0"/>
              <a:t>发放</a:t>
            </a:r>
            <a:r>
              <a:rPr lang="zh-CN" altLang="zh-CN" sz="3600" b="1" dirty="0"/>
              <a:t>津贴补贴报表操作说明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/>
          <a:lstStyle/>
          <a:p>
            <a:r>
              <a:rPr lang="en-US" altLang="zh-CN" sz="2800" dirty="0" smtClean="0"/>
              <a:t>2012</a:t>
            </a:r>
            <a:r>
              <a:rPr lang="zh-CN" altLang="en-US" sz="2800" dirty="0" smtClean="0"/>
              <a:t>年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月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0614941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系统操作问题可咨询</a:t>
            </a:r>
            <a:r>
              <a:rPr lang="en-US" altLang="zh-CN" dirty="0" smtClean="0"/>
              <a:t>ARP</a:t>
            </a:r>
            <a:r>
              <a:rPr lang="zh-CN" altLang="en-US" dirty="0" smtClean="0"/>
              <a:t>呼叫支持中心：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010-58812010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7873286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1187450" y="1557338"/>
            <a:ext cx="67532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40000"/>
              </a:spcBef>
              <a:defRPr/>
            </a:pPr>
            <a:endParaRPr lang="zh-TW" sz="6700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spcBef>
                <a:spcPct val="40000"/>
              </a:spcBef>
              <a:defRPr/>
            </a:pPr>
            <a:r>
              <a:rPr lang="zh-TW" sz="37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/>
            </a:r>
            <a:br>
              <a:rPr lang="zh-TW" sz="37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</a:br>
            <a:endParaRPr lang="zh-TW" sz="3700" b="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黑体" pitchFamily="2" charset="-122"/>
            </a:endParaRPr>
          </a:p>
          <a:p>
            <a:pPr>
              <a:spcBef>
                <a:spcPct val="40000"/>
              </a:spcBef>
              <a:defRPr/>
            </a:pPr>
            <a:endParaRPr lang="en-US" sz="8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黑体" pitchFamily="2" charset="-122"/>
            </a:endParaRPr>
          </a:p>
          <a:p>
            <a:pPr algn="ctr">
              <a:spcBef>
                <a:spcPct val="40000"/>
              </a:spcBef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>            </a:t>
            </a:r>
            <a:b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</a:br>
            <a:r>
              <a:rPr lang="en-US" sz="7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/>
            </a:r>
            <a:br>
              <a:rPr lang="en-US" sz="7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</a:b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> </a:t>
            </a:r>
            <a:r>
              <a:rPr lang="en-US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/>
            </a:r>
            <a:br>
              <a:rPr lang="en-US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</a:br>
            <a:r>
              <a:rPr lang="zh-CN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>请提出您的宝贵意见！</a:t>
            </a:r>
          </a:p>
          <a:p>
            <a:pPr>
              <a:spcBef>
                <a:spcPct val="40000"/>
              </a:spcBef>
              <a:defRPr/>
            </a:pPr>
            <a:r>
              <a:rPr lang="zh-CN" sz="20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2" charset="-122"/>
              </a:rPr>
              <a:t>                                                                 </a:t>
            </a:r>
            <a:endParaRPr lang="zh-CN" sz="800" b="0" dirty="0">
              <a:effectLst>
                <a:outerShdw blurRad="38100" dist="38100" dir="2700000" algn="tl">
                  <a:srgbClr val="C0C0C0"/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21507" name="Picture 3" descr="coffee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9875" y="2971800"/>
            <a:ext cx="9747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79438" y="54133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kumimoji="1" lang="zh-CN" altLang="en-US" sz="4400" b="0">
                <a:solidFill>
                  <a:srgbClr val="0000CC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857250" y="1571625"/>
            <a:ext cx="7777163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/>
            <a:r>
              <a:rPr lang="zh-CN" altLang="en-US" sz="67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谢谢</a:t>
            </a:r>
            <a:r>
              <a:rPr lang="zh-TW" sz="67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TW" altLang="zh-CN" sz="67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!</a:t>
            </a:r>
            <a:endParaRPr lang="zh-CN" altLang="zh-CN" sz="6700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767401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填报准备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系统管理员执行部署包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/>
              <a:t>填报</a:t>
            </a:r>
            <a:r>
              <a:rPr lang="zh-CN" altLang="en-US" dirty="0" smtClean="0"/>
              <a:t>角色：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ERP: </a:t>
            </a:r>
            <a:r>
              <a:rPr lang="zh-CN" altLang="en-US" dirty="0" smtClean="0"/>
              <a:t>中国</a:t>
            </a:r>
            <a:r>
              <a:rPr lang="en-US" altLang="zh-CN" dirty="0" smtClean="0"/>
              <a:t>HRMS</a:t>
            </a:r>
            <a:r>
              <a:rPr lang="zh-CN" altLang="en-US" dirty="0" smtClean="0"/>
              <a:t>管理员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EOS: </a:t>
            </a:r>
            <a:r>
              <a:rPr lang="zh-CN" altLang="en-US" dirty="0" smtClean="0"/>
              <a:t>日常事务</a:t>
            </a:r>
            <a:r>
              <a:rPr lang="en-US" altLang="zh-CN" dirty="0" smtClean="0"/>
              <a:t>-</a:t>
            </a:r>
            <a:r>
              <a:rPr lang="zh-CN" altLang="en-US" dirty="0" smtClean="0"/>
              <a:t>所级工资管理员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955696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9024" y="1234721"/>
            <a:ext cx="8784976" cy="3943003"/>
          </a:xfrm>
        </p:spPr>
        <p:txBody>
          <a:bodyPr/>
          <a:lstStyle/>
          <a:p>
            <a:r>
              <a:rPr lang="zh-CN" altLang="en-US" sz="2800" dirty="0" smtClean="0"/>
              <a:t>用中国</a:t>
            </a:r>
            <a:r>
              <a:rPr lang="en-US" altLang="zh-CN" sz="2800" dirty="0" smtClean="0"/>
              <a:t>HRMS</a:t>
            </a:r>
            <a:r>
              <a:rPr lang="zh-CN" altLang="en-US" sz="2800" dirty="0" smtClean="0"/>
              <a:t>管理员角色登陆</a:t>
            </a:r>
            <a:r>
              <a:rPr lang="en-US" altLang="zh-CN" sz="2800" dirty="0" smtClean="0"/>
              <a:t>ERP</a:t>
            </a:r>
            <a:r>
              <a:rPr lang="zh-CN" altLang="en-US" sz="2800" dirty="0" smtClean="0"/>
              <a:t>系统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提交请求：</a:t>
            </a:r>
            <a:r>
              <a:rPr lang="en-US" altLang="zh-CN" sz="2800" dirty="0"/>
              <a:t>CAS</a:t>
            </a:r>
            <a:r>
              <a:rPr lang="zh-CN" altLang="zh-CN" sz="2800" dirty="0"/>
              <a:t>人事部统计报表数据提取</a:t>
            </a:r>
            <a:r>
              <a:rPr lang="zh-CN" altLang="zh-CN" sz="2800" dirty="0" smtClean="0"/>
              <a:t>程序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07" y="2344956"/>
            <a:ext cx="6840760" cy="4494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9270" y="4639115"/>
            <a:ext cx="68064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2011</a:t>
            </a:r>
            <a:endParaRPr lang="zh-CN" altLang="en-US" sz="16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4816184"/>
            <a:ext cx="3672408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根据本单位情况填写；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多个工资项用空格或逗号分开；</a:t>
            </a:r>
            <a:endParaRPr lang="en-US" altLang="zh-CN" sz="2000" b="1" dirty="0"/>
          </a:p>
          <a:p>
            <a:r>
              <a:rPr lang="zh-CN" altLang="en-US" sz="2000" b="1" dirty="0" smtClean="0"/>
              <a:t>可以为空；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150602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4896544"/>
          </a:xfrm>
        </p:spPr>
        <p:txBody>
          <a:bodyPr/>
          <a:lstStyle/>
          <a:p>
            <a:r>
              <a:rPr lang="zh-CN" altLang="en-US" dirty="0" smtClean="0"/>
              <a:t>登陆</a:t>
            </a:r>
            <a:r>
              <a:rPr lang="en-US" altLang="zh-CN" dirty="0" smtClean="0"/>
              <a:t>EOS</a:t>
            </a:r>
            <a:r>
              <a:rPr lang="zh-CN" altLang="en-US" dirty="0" smtClean="0"/>
              <a:t>平台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959" y="2132856"/>
            <a:ext cx="5917853" cy="392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921470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340768"/>
            <a:ext cx="8424936" cy="3870995"/>
          </a:xfrm>
        </p:spPr>
        <p:txBody>
          <a:bodyPr/>
          <a:lstStyle/>
          <a:p>
            <a:r>
              <a:rPr lang="zh-CN" altLang="en-US" sz="2800" dirty="0" smtClean="0"/>
              <a:t>路径：</a:t>
            </a:r>
            <a:r>
              <a:rPr lang="zh-CN" altLang="zh-CN" sz="2800" dirty="0"/>
              <a:t>人力资源</a:t>
            </a:r>
            <a:r>
              <a:rPr lang="en-US" altLang="zh-CN" sz="2800" dirty="0"/>
              <a:t>-</a:t>
            </a:r>
            <a:r>
              <a:rPr lang="zh-CN" altLang="zh-CN" sz="2800" dirty="0"/>
              <a:t>日常事务</a:t>
            </a:r>
            <a:r>
              <a:rPr lang="en-US" altLang="zh-CN" sz="2800" dirty="0"/>
              <a:t>-</a:t>
            </a:r>
            <a:r>
              <a:rPr lang="zh-CN" altLang="zh-CN" sz="2800" dirty="0"/>
              <a:t>工资管理</a:t>
            </a:r>
            <a:r>
              <a:rPr lang="en-US" altLang="zh-CN" sz="2800" dirty="0"/>
              <a:t>-</a:t>
            </a:r>
            <a:r>
              <a:rPr lang="zh-CN" altLang="zh-CN" sz="2800" dirty="0"/>
              <a:t>人员</a:t>
            </a:r>
            <a:r>
              <a:rPr lang="zh-CN" altLang="zh-CN" sz="2800" dirty="0" smtClean="0"/>
              <a:t>结构</a:t>
            </a:r>
            <a:r>
              <a:rPr lang="zh-CN" altLang="en-US" sz="2800" dirty="0" smtClean="0"/>
              <a:t>及</a:t>
            </a:r>
            <a:r>
              <a:rPr lang="zh-CN" altLang="zh-CN" sz="2800" dirty="0" smtClean="0"/>
              <a:t>收入</a:t>
            </a:r>
            <a:r>
              <a:rPr lang="zh-CN" altLang="zh-CN" sz="2800" dirty="0"/>
              <a:t>情况上报</a:t>
            </a:r>
            <a:r>
              <a:rPr lang="en-US" altLang="zh-CN" sz="2800" dirty="0"/>
              <a:t>-</a:t>
            </a:r>
            <a:r>
              <a:rPr lang="zh-CN" altLang="zh-CN" sz="2800" dirty="0" smtClean="0"/>
              <a:t>新增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7419787" cy="4296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16674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387911"/>
            <a:ext cx="8424936" cy="5294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69" y="1387911"/>
            <a:ext cx="8622803" cy="5294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42" y="1387911"/>
            <a:ext cx="8603079" cy="5137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2" y="1446789"/>
            <a:ext cx="9025657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203829" cy="464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52538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填报说明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40768"/>
            <a:ext cx="8892480" cy="3870995"/>
          </a:xfrm>
        </p:spPr>
        <p:txBody>
          <a:bodyPr/>
          <a:lstStyle/>
          <a:p>
            <a:pPr lvl="0"/>
            <a:r>
              <a:rPr lang="zh-CN" altLang="zh-CN" sz="2800" dirty="0"/>
              <a:t>全部完成后，切换</a:t>
            </a:r>
            <a:r>
              <a:rPr lang="zh-CN" altLang="zh-CN" sz="2800" dirty="0" smtClean="0"/>
              <a:t>至</a:t>
            </a:r>
            <a:r>
              <a:rPr lang="zh-CN" altLang="en-US" sz="2800" dirty="0" smtClean="0"/>
              <a:t>第一个</a:t>
            </a:r>
            <a:r>
              <a:rPr lang="zh-CN" altLang="zh-CN" sz="2800" dirty="0" smtClean="0"/>
              <a:t>页面</a:t>
            </a:r>
            <a:r>
              <a:rPr lang="zh-CN" altLang="zh-CN" sz="2800" dirty="0"/>
              <a:t>，点击页面上方提交按钮，完成提交。</a:t>
            </a:r>
          </a:p>
          <a:p>
            <a:endParaRPr lang="zh-CN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8880"/>
            <a:ext cx="8316416" cy="437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4205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填报说明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3313113"/>
          </a:xfrm>
        </p:spPr>
        <p:txBody>
          <a:bodyPr/>
          <a:lstStyle/>
          <a:p>
            <a:r>
              <a:rPr lang="zh-CN" altLang="zh-CN" sz="2400" b="1" dirty="0"/>
              <a:t>提交成功后，可通过待处理、已处理菜单查看数据的审批状态，审核未通过的数据请在待处理中调整，重新提交。</a:t>
            </a:r>
            <a:endParaRPr lang="zh-CN" altLang="zh-CN" sz="2400" dirty="0"/>
          </a:p>
          <a:p>
            <a:endParaRPr lang="zh-CN" alt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2"/>
            <a:ext cx="8956476" cy="3480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30986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注意事项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7" y="1412776"/>
            <a:ext cx="7416825" cy="5328592"/>
          </a:xfrm>
        </p:spPr>
        <p:txBody>
          <a:bodyPr/>
          <a:lstStyle/>
          <a:p>
            <a:pPr lvl="0"/>
            <a:r>
              <a:rPr lang="zh-CN" altLang="zh-CN" sz="2400" dirty="0" smtClean="0"/>
              <a:t>切换</a:t>
            </a:r>
            <a:r>
              <a:rPr lang="zh-CN" altLang="zh-CN" sz="2400" dirty="0"/>
              <a:t>页签可分别</a:t>
            </a:r>
            <a:r>
              <a:rPr lang="zh-CN" altLang="zh-CN" sz="2400" dirty="0" smtClean="0"/>
              <a:t>填写</a:t>
            </a:r>
            <a:r>
              <a:rPr lang="zh-CN" altLang="en-US" sz="2400" dirty="0" smtClean="0"/>
              <a:t>表</a:t>
            </a:r>
            <a:r>
              <a:rPr lang="en-US" altLang="zh-CN" sz="2400" dirty="0" smtClean="0"/>
              <a:t>1</a:t>
            </a:r>
            <a:r>
              <a:rPr lang="zh-CN" altLang="zh-CN" sz="2400" dirty="0"/>
              <a:t>、</a:t>
            </a:r>
            <a:r>
              <a:rPr lang="en-US" altLang="zh-CN" sz="2400" dirty="0"/>
              <a:t>2</a:t>
            </a:r>
            <a:r>
              <a:rPr lang="zh-CN" altLang="zh-CN" sz="2400" dirty="0"/>
              <a:t>、</a:t>
            </a:r>
            <a:r>
              <a:rPr lang="en-US" altLang="zh-CN" sz="2400" dirty="0"/>
              <a:t>3</a:t>
            </a:r>
            <a:r>
              <a:rPr lang="zh-CN" altLang="zh-CN" sz="2400" dirty="0"/>
              <a:t>、</a:t>
            </a:r>
            <a:r>
              <a:rPr lang="en-US" altLang="zh-CN" sz="2400" dirty="0"/>
              <a:t>4</a:t>
            </a:r>
            <a:r>
              <a:rPr lang="zh-CN" altLang="zh-CN" sz="2400" dirty="0"/>
              <a:t>、</a:t>
            </a:r>
            <a:r>
              <a:rPr lang="en-US" altLang="zh-CN" sz="2400" dirty="0"/>
              <a:t>5</a:t>
            </a:r>
            <a:r>
              <a:rPr lang="zh-CN" altLang="zh-CN" sz="2400" dirty="0"/>
              <a:t>的内容，白色底纹的项目可手工修改，灰色底纹的项目为系统自动计算</a:t>
            </a:r>
            <a:r>
              <a:rPr lang="zh-CN" altLang="zh-CN" sz="2400" dirty="0" smtClean="0"/>
              <a:t>；</a:t>
            </a:r>
            <a:endParaRPr lang="zh-CN" altLang="zh-CN" sz="2400" dirty="0"/>
          </a:p>
          <a:p>
            <a:pPr lvl="0"/>
            <a:r>
              <a:rPr lang="zh-CN" altLang="zh-CN" sz="2400" dirty="0" smtClean="0"/>
              <a:t>每个页面</a:t>
            </a:r>
            <a:r>
              <a:rPr lang="zh-CN" altLang="en-US" sz="2400" dirty="0"/>
              <a:t>保存</a:t>
            </a:r>
            <a:r>
              <a:rPr lang="zh-CN" altLang="zh-CN" sz="2400" dirty="0" smtClean="0"/>
              <a:t>后</a:t>
            </a:r>
            <a:r>
              <a:rPr lang="zh-CN" altLang="zh-CN" sz="2400" dirty="0"/>
              <a:t>，可点击导出按钮将表格导出为</a:t>
            </a:r>
            <a:r>
              <a:rPr lang="en-US" altLang="zh-CN" sz="2400" dirty="0"/>
              <a:t>excel</a:t>
            </a:r>
            <a:r>
              <a:rPr lang="zh-CN" altLang="zh-CN" sz="2400" dirty="0"/>
              <a:t>文档</a:t>
            </a:r>
            <a:r>
              <a:rPr lang="zh-CN" altLang="zh-CN" sz="2400" dirty="0" smtClean="0"/>
              <a:t>；</a:t>
            </a:r>
            <a:endParaRPr lang="zh-CN" altLang="zh-CN" sz="2400" dirty="0"/>
          </a:p>
          <a:p>
            <a:pPr lvl="0"/>
            <a:r>
              <a:rPr lang="zh-CN" altLang="en-US" sz="2400" dirty="0" smtClean="0"/>
              <a:t>表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中，年终一次性奖金不能超过一个月的基本工资，注意此表里统计的基本工资为一年的数据；</a:t>
            </a:r>
            <a:endParaRPr lang="en-US" altLang="zh-CN" sz="2400" dirty="0" smtClean="0"/>
          </a:p>
          <a:p>
            <a:r>
              <a:rPr lang="zh-CN" altLang="zh-CN" sz="2400" dirty="0"/>
              <a:t>京区单位填写</a:t>
            </a:r>
            <a:r>
              <a:rPr lang="zh-CN" altLang="en-US" sz="2400" dirty="0"/>
              <a:t>表</a:t>
            </a:r>
            <a:r>
              <a:rPr lang="en-US" altLang="zh-CN" sz="2400" dirty="0"/>
              <a:t>3</a:t>
            </a:r>
            <a:r>
              <a:rPr lang="zh-CN" altLang="zh-CN" sz="2400" dirty="0"/>
              <a:t>、</a:t>
            </a:r>
            <a:r>
              <a:rPr lang="en-US" altLang="zh-CN" sz="2400" dirty="0"/>
              <a:t>4</a:t>
            </a:r>
            <a:r>
              <a:rPr lang="zh-CN" altLang="zh-CN" sz="2400" dirty="0"/>
              <a:t>、</a:t>
            </a:r>
            <a:r>
              <a:rPr lang="en-US" altLang="zh-CN" sz="2400" dirty="0"/>
              <a:t>5</a:t>
            </a:r>
            <a:r>
              <a:rPr lang="zh-CN" altLang="zh-CN" sz="2400" dirty="0"/>
              <a:t>时，请注意如果需要手工添加工资项名称，请在系统提供的下拉列表中选择发放依据</a:t>
            </a:r>
            <a:r>
              <a:rPr lang="zh-CN" altLang="zh-CN" sz="2400" dirty="0" smtClean="0"/>
              <a:t>；</a:t>
            </a:r>
            <a:endParaRPr lang="zh-CN" altLang="zh-CN" sz="2400" dirty="0"/>
          </a:p>
          <a:p>
            <a:pPr lvl="0"/>
            <a:r>
              <a:rPr lang="zh-CN" altLang="zh-CN" sz="2400" dirty="0"/>
              <a:t>填表其他注意事项可参考页面上的提示</a:t>
            </a:r>
            <a:r>
              <a:rPr lang="zh-CN" altLang="zh-CN" sz="2400" dirty="0" smtClean="0"/>
              <a:t>信息</a:t>
            </a:r>
            <a:r>
              <a:rPr lang="zh-CN" altLang="en-US" sz="2400" dirty="0" smtClean="0"/>
              <a:t>。</a:t>
            </a:r>
            <a:endParaRPr lang="zh-CN" altLang="zh-CN" sz="2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5799929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NIC">
  <a:themeElements>
    <a:clrScheme name="CNIC模板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CNIC模板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宋体" pitchFamily="2" charset="-122"/>
          </a:defRPr>
        </a:defPPr>
      </a:lstStyle>
    </a:lnDef>
  </a:objectDefaults>
  <a:extraClrSchemeLst>
    <a:extraClrScheme>
      <a:clrScheme name="CNIC模板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IC模板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IC模板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IC模板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IC模板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IC模板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IC模板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ARP模板</Template>
  <TotalTime>674</TotalTime>
  <Words>304</Words>
  <Application>Microsoft Office PowerPoint</Application>
  <PresentationFormat>全屏显示(4:3)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CNIC</vt:lpstr>
      <vt:lpstr>ARP系统2011年度院属单位 发放津贴补贴报表操作说明</vt:lpstr>
      <vt:lpstr>填报准备</vt:lpstr>
      <vt:lpstr>填报说明</vt:lpstr>
      <vt:lpstr>填报说明</vt:lpstr>
      <vt:lpstr>填报说明</vt:lpstr>
      <vt:lpstr>填报说明</vt:lpstr>
      <vt:lpstr>填报说明</vt:lpstr>
      <vt:lpstr>填报说明</vt:lpstr>
      <vt:lpstr>注意事项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ARP系统2011年度院属单位 发放津贴补贴报表操作说明</dc:title>
  <dc:creator>[系统管理员]</dc:creator>
  <cp:lastModifiedBy>[梁李斌]</cp:lastModifiedBy>
  <cp:revision>26</cp:revision>
  <dcterms:created xsi:type="dcterms:W3CDTF">2012-01-09T06:18:50Z</dcterms:created>
  <dcterms:modified xsi:type="dcterms:W3CDTF">2012-01-12T02:59:30Z</dcterms:modified>
</cp:coreProperties>
</file>