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6" r:id="rId2"/>
    <p:sldId id="433" r:id="rId3"/>
    <p:sldId id="416" r:id="rId4"/>
    <p:sldId id="493" r:id="rId5"/>
    <p:sldId id="434" r:id="rId6"/>
    <p:sldId id="495" r:id="rId7"/>
    <p:sldId id="418" r:id="rId8"/>
    <p:sldId id="436" r:id="rId9"/>
    <p:sldId id="482" r:id="rId10"/>
    <p:sldId id="483" r:id="rId11"/>
    <p:sldId id="496" r:id="rId12"/>
    <p:sldId id="438" r:id="rId13"/>
    <p:sldId id="437" r:id="rId14"/>
    <p:sldId id="481" r:id="rId15"/>
    <p:sldId id="506" r:id="rId16"/>
    <p:sldId id="442" r:id="rId17"/>
    <p:sldId id="420" r:id="rId18"/>
    <p:sldId id="485" r:id="rId19"/>
    <p:sldId id="486" r:id="rId20"/>
    <p:sldId id="446" r:id="rId21"/>
    <p:sldId id="487" r:id="rId22"/>
    <p:sldId id="507" r:id="rId23"/>
    <p:sldId id="497" r:id="rId24"/>
    <p:sldId id="488" r:id="rId25"/>
    <p:sldId id="489" r:id="rId26"/>
    <p:sldId id="490" r:id="rId27"/>
    <p:sldId id="491" r:id="rId28"/>
    <p:sldId id="492" r:id="rId29"/>
    <p:sldId id="505" r:id="rId30"/>
    <p:sldId id="499" r:id="rId31"/>
    <p:sldId id="500" r:id="rId32"/>
    <p:sldId id="502" r:id="rId33"/>
    <p:sldId id="508" r:id="rId34"/>
    <p:sldId id="503" r:id="rId35"/>
    <p:sldId id="504" r:id="rId36"/>
    <p:sldId id="509" r:id="rId37"/>
    <p:sldId id="498" r:id="rId38"/>
    <p:sldId id="342" r:id="rId39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hlink"/>
        </a:solidFill>
        <a:latin typeface="Tahoma" pitchFamily="34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hlink"/>
        </a:solidFill>
        <a:latin typeface="Tahoma" pitchFamily="34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hlink"/>
        </a:solidFill>
        <a:latin typeface="Tahoma" pitchFamily="34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hlink"/>
        </a:solidFill>
        <a:latin typeface="Tahoma" pitchFamily="34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hlink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hlink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hlink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hlink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hlink"/>
        </a:solidFill>
        <a:latin typeface="Tahoma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BFFE5"/>
    <a:srgbClr val="800000"/>
    <a:srgbClr val="C0C0C0"/>
    <a:srgbClr val="80808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80" autoAdjust="0"/>
    <p:restoredTop sz="88276" autoAdjust="0"/>
  </p:normalViewPr>
  <p:slideViewPr>
    <p:cSldViewPr>
      <p:cViewPr varScale="1">
        <p:scale>
          <a:sx n="63" d="100"/>
          <a:sy n="63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5681696-612C-42ED-9466-18ACCB22B0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438D8CF-4B61-469F-B6EE-F02D759DFB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2A057-27F3-42B0-8F68-3D8BEDE7616F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5C4C6-0F72-4E20-9FC6-3F81AB745FFD}" type="slidenum">
              <a:rPr lang="en-US" altLang="zh-CN" smtClean="0"/>
              <a:pPr/>
              <a:t>13</a:t>
            </a:fld>
            <a:endParaRPr lang="en-US" altLang="zh-CN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4DAEFE-1743-43BB-AC8A-0BEA2AAC02F6}" type="slidenum">
              <a:rPr lang="en-US" altLang="zh-CN" smtClean="0"/>
              <a:pPr/>
              <a:t>16</a:t>
            </a:fld>
            <a:endParaRPr lang="en-US" altLang="zh-CN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20B831-E852-4516-9DFC-44795AEAF971}" type="slidenum">
              <a:rPr lang="en-US" altLang="zh-CN" smtClean="0"/>
              <a:pPr/>
              <a:t>17</a:t>
            </a:fld>
            <a:endParaRPr lang="en-US" altLang="zh-CN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46CB7-8053-4C19-B583-A2B11428CF99}" type="slidenum">
              <a:rPr lang="en-US" altLang="zh-CN" smtClean="0"/>
              <a:pPr/>
              <a:t>18</a:t>
            </a:fld>
            <a:endParaRPr lang="en-US" altLang="zh-CN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FADE1C-32B4-43AD-8D37-AA1979A6DDC0}" type="slidenum">
              <a:rPr lang="en-US" altLang="zh-CN" smtClean="0"/>
              <a:pPr/>
              <a:t>19</a:t>
            </a:fld>
            <a:endParaRPr lang="en-US" altLang="zh-CN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A9759-09EC-4617-A6AF-015F01DD1C36}" type="slidenum">
              <a:rPr lang="en-US" altLang="zh-CN" smtClean="0"/>
              <a:pPr/>
              <a:t>20</a:t>
            </a:fld>
            <a:endParaRPr lang="en-US" altLang="zh-CN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1CF4AB-E606-47FD-83A4-257C513F2246}" type="slidenum">
              <a:rPr lang="en-US" altLang="zh-CN" smtClean="0"/>
              <a:pPr/>
              <a:t>21</a:t>
            </a:fld>
            <a:endParaRPr lang="en-US" altLang="zh-CN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F265ED-42D0-4A0E-894F-0E4C538EC164}" type="slidenum">
              <a:rPr lang="en-US" altLang="zh-CN" smtClean="0"/>
              <a:pPr/>
              <a:t>24</a:t>
            </a:fld>
            <a:endParaRPr lang="en-US" altLang="zh-CN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62970-B268-4DCF-B4CE-BE8148C55463}" type="slidenum">
              <a:rPr lang="en-US" altLang="zh-CN" smtClean="0"/>
              <a:pPr/>
              <a:t>25</a:t>
            </a:fld>
            <a:endParaRPr lang="en-US" altLang="zh-CN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B77A5-D0C2-4ACF-9F4A-2DE35A25CF0F}" type="slidenum">
              <a:rPr lang="en-US" altLang="zh-CN" smtClean="0"/>
              <a:pPr/>
              <a:t>26</a:t>
            </a:fld>
            <a:endParaRPr lang="en-US" altLang="zh-CN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44217-2790-487B-A037-A817DA722E92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F049F-7B17-4F93-99DB-31E392036443}" type="slidenum">
              <a:rPr lang="en-US" altLang="zh-CN" smtClean="0"/>
              <a:pPr/>
              <a:t>27</a:t>
            </a:fld>
            <a:endParaRPr lang="en-US" altLang="zh-CN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2BEFE-0C24-4C39-BC28-6E854DCAB3C8}" type="slidenum">
              <a:rPr lang="en-US" altLang="zh-CN" smtClean="0"/>
              <a:pPr/>
              <a:t>28</a:t>
            </a:fld>
            <a:endParaRPr lang="en-US" altLang="zh-CN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464939-7BD8-47BE-B415-9F9505348081}" type="slidenum">
              <a:rPr lang="en-US" altLang="zh-CN" smtClean="0"/>
              <a:pPr/>
              <a:t>29</a:t>
            </a:fld>
            <a:endParaRPr lang="en-US" altLang="zh-CN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11E45-F6A4-4D08-A8D9-0872CC916A3D}" type="slidenum">
              <a:rPr lang="en-US" altLang="zh-CN" smtClean="0"/>
              <a:pPr/>
              <a:t>30</a:t>
            </a:fld>
            <a:endParaRPr lang="en-US" altLang="zh-CN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B64B8-38AA-4077-AD83-F99D50F4D908}" type="slidenum">
              <a:rPr lang="en-US" altLang="zh-CN" smtClean="0"/>
              <a:pPr/>
              <a:t>31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50FAA-8CD4-40CC-8D13-BFDEA8D95055}" type="slidenum">
              <a:rPr lang="en-US" altLang="zh-CN" smtClean="0"/>
              <a:pPr/>
              <a:t>32</a:t>
            </a:fld>
            <a:endParaRPr lang="en-US" altLang="zh-CN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44F77-CD5C-4F87-B685-6183EE8D8253}" type="slidenum">
              <a:rPr lang="en-US" altLang="zh-CN" smtClean="0"/>
              <a:pPr/>
              <a:t>34</a:t>
            </a:fld>
            <a:endParaRPr lang="en-US" altLang="zh-CN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6DF9A-50A6-437F-BEEF-C41A8B5B2D87}" type="slidenum">
              <a:rPr lang="en-US" altLang="zh-CN" smtClean="0"/>
              <a:pPr/>
              <a:t>35</a:t>
            </a:fld>
            <a:endParaRPr lang="en-US" altLang="zh-CN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629F2-EA05-493A-ADB6-E785A2D4C447}" type="slidenum">
              <a:rPr lang="en-US" altLang="zh-CN" smtClean="0"/>
              <a:pPr/>
              <a:t>38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E0D84-44D1-434B-B86B-667DFF82CC68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50841-A596-4DD3-BD5E-9771B6DF8278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FCE2B-E701-4EF0-B7A4-EB83B049CEC8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27B3F-4842-4EE0-9AEA-6D2B1D0CFC11}" type="slidenum">
              <a:rPr lang="en-US" altLang="zh-CN" smtClean="0"/>
              <a:pPr/>
              <a:t>8</a:t>
            </a:fld>
            <a:endParaRPr lang="en-US" altLang="zh-CN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FB379-3D34-431D-BB28-5A0B8E07A548}" type="slidenum">
              <a:rPr lang="en-US" altLang="zh-CN" smtClean="0"/>
              <a:pPr/>
              <a:t>9</a:t>
            </a:fld>
            <a:endParaRPr lang="en-US" altLang="zh-CN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427B2-8F61-4C7D-BDD2-54829ADC1C03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9D549-26B0-4253-80D1-B78F22F19054}" type="slidenum">
              <a:rPr lang="en-US" altLang="zh-CN" smtClean="0"/>
              <a:pPr/>
              <a:t>12</a:t>
            </a:fld>
            <a:endParaRPr lang="en-US" altLang="zh-CN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94475" y="1600200"/>
            <a:ext cx="1892300" cy="45323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5527675" cy="45323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14400" y="1600200"/>
            <a:ext cx="7572375" cy="45323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572375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2819400"/>
            <a:ext cx="3695700" cy="3313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62500" y="2819400"/>
            <a:ext cx="3695700" cy="15795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62500" y="4551363"/>
            <a:ext cx="3695700" cy="15811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2819400"/>
            <a:ext cx="36957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2819400"/>
            <a:ext cx="36957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gray">
          <a:xfrm>
            <a:off x="228600" y="1219200"/>
            <a:ext cx="8440738" cy="74613"/>
          </a:xfrm>
          <a:prstGeom prst="rect">
            <a:avLst/>
          </a:prstGeom>
          <a:gradFill rotWithShape="0">
            <a:gsLst>
              <a:gs pos="0">
                <a:srgbClr val="DDDDDD">
                  <a:gamma/>
                  <a:shade val="54510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600200"/>
            <a:ext cx="7572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819400"/>
            <a:ext cx="75438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pic>
        <p:nvPicPr>
          <p:cNvPr id="1030" name="Picture 6" descr="cni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0" y="352425"/>
            <a:ext cx="11811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524000" y="228600"/>
            <a:ext cx="25908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zh-CN" altLang="en-US" sz="1600">
                <a:solidFill>
                  <a:srgbClr val="C0C0C0"/>
                </a:solidFill>
                <a:ea typeface="幼圆" pitchFamily="49" charset="-122"/>
              </a:rPr>
              <a:t>中国科学院</a:t>
            </a:r>
          </a:p>
          <a:p>
            <a:pPr algn="l">
              <a:lnSpc>
                <a:spcPct val="110000"/>
              </a:lnSpc>
              <a:defRPr/>
            </a:pPr>
            <a:r>
              <a:rPr lang="zh-CN" altLang="en-US" sz="2000" b="1">
                <a:solidFill>
                  <a:srgbClr val="C0C0C0"/>
                </a:solidFill>
                <a:ea typeface="幼圆" pitchFamily="49" charset="-122"/>
              </a:rPr>
              <a:t>计算机网络信息中心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900">
                <a:solidFill>
                  <a:srgbClr val="C0C0C0"/>
                </a:solidFill>
                <a:latin typeface="Century Gothic" pitchFamily="34" charset="0"/>
              </a:rPr>
              <a:t>Computer Network Information Center,</a:t>
            </a:r>
          </a:p>
          <a:p>
            <a:pPr algn="l">
              <a:defRPr/>
            </a:pPr>
            <a:r>
              <a:rPr lang="en-US" altLang="zh-CN" sz="900">
                <a:solidFill>
                  <a:srgbClr val="C0C0C0"/>
                </a:solidFill>
                <a:latin typeface="Century Gothic" pitchFamily="34" charset="0"/>
              </a:rPr>
              <a:t>Chinese Academy of Sciences</a:t>
            </a:r>
          </a:p>
        </p:txBody>
      </p:sp>
      <p:pic>
        <p:nvPicPr>
          <p:cNvPr id="1032" name="Picture 8" descr="ARP中心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67638" y="5815013"/>
            <a:ext cx="11064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tongji2009@cashq.ac.c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071688"/>
            <a:ext cx="7772400" cy="1354137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人事统计用户操作培训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</a:b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 (2011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年度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)</a:t>
            </a:r>
            <a:endParaRPr lang="zh-CN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373688"/>
            <a:ext cx="6400800" cy="790575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2012</a:t>
            </a:r>
            <a:r>
              <a:rPr lang="zh-CN" altLang="en-US" sz="2800" smtClean="0"/>
              <a:t>年</a:t>
            </a:r>
            <a:r>
              <a:rPr lang="en-US" altLang="zh-CN" sz="2800" smtClean="0"/>
              <a:t>1</a:t>
            </a:r>
            <a:r>
              <a:rPr lang="zh-CN" altLang="en-US" sz="2800" smtClean="0"/>
              <a:t>月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4437063"/>
            <a:ext cx="79184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3600" b="1" kern="0" dirty="0">
                <a:solidFill>
                  <a:schemeClr val="tx1"/>
                </a:solidFill>
                <a:latin typeface="黑体" pitchFamily="2" charset="-122"/>
                <a:ea typeface="+mn-ea"/>
              </a:rPr>
              <a:t> </a:t>
            </a:r>
            <a:endParaRPr lang="zh-CN" altLang="en-US" sz="2800" b="1" kern="0" dirty="0">
              <a:solidFill>
                <a:schemeClr val="tx1"/>
              </a:solidFill>
              <a:latin typeface="黑体" pitchFamily="2" charset="-122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416" name="Group 104"/>
          <p:cNvGraphicFramePr>
            <a:graphicFrameLocks noGrp="1"/>
          </p:cNvGraphicFramePr>
          <p:nvPr>
            <p:ph/>
          </p:nvPr>
        </p:nvGraphicFramePr>
        <p:xfrm>
          <a:off x="901700" y="1916113"/>
          <a:ext cx="7054850" cy="4390711"/>
        </p:xfrm>
        <a:graphic>
          <a:graphicData uri="http://schemas.openxmlformats.org/drawingml/2006/table">
            <a:tbl>
              <a:tblPr/>
              <a:tblGrid>
                <a:gridCol w="1104900"/>
                <a:gridCol w="4816475"/>
                <a:gridCol w="1133475"/>
              </a:tblGrid>
              <a:tr h="557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报表编号</a:t>
                      </a:r>
                      <a:endParaRPr kumimoji="1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报表名称</a:t>
                      </a:r>
                      <a:endParaRPr kumimoji="1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是否可以生成数据</a:t>
                      </a:r>
                      <a:endParaRPr kumimoji="1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zh-CN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事业单位用人方式情况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部分可以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zh-CN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事业单位工作人员增加、减少情况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zh-CN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事业单位管理人员基本情况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4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分行业</a:t>
                      </a: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管理人员基本情况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5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事业单位专业技术人员基本情况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6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专业技术人员</a:t>
                      </a: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分行业情况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7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事业单位分行业专业技术人员基本情况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9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专业技术人员在管理岗位上工作</a:t>
                      </a: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情况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部分</a:t>
                      </a: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10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事业单位工勤技能人员基本情况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zh-CN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3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事业单位工作人员分地区情况（中央单位填报）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附表</a:t>
                      </a:r>
                      <a:r>
                        <a:rPr kumimoji="0" lang="zh-CN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事业单位工作人员分层次、分行业情况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850" y="1341438"/>
            <a:ext cx="3695700" cy="538162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zh-CN" altLang="en-US" kern="0" dirty="0">
                <a:solidFill>
                  <a:schemeClr val="tx1"/>
                </a:solidFill>
                <a:latin typeface="+mn-lt"/>
                <a:ea typeface="+mn-ea"/>
              </a:rPr>
              <a:t>国家人才统计（</a:t>
            </a:r>
            <a:r>
              <a:rPr lang="en-US" altLang="zh-CN" kern="0" dirty="0">
                <a:solidFill>
                  <a:schemeClr val="tx1"/>
                </a:solidFill>
                <a:latin typeface="+mn-lt"/>
                <a:ea typeface="+mn-ea"/>
              </a:rPr>
              <a:t>11</a:t>
            </a:r>
            <a:r>
              <a:rPr lang="zh-CN" altLang="en-US" kern="0" dirty="0">
                <a:solidFill>
                  <a:schemeClr val="tx1"/>
                </a:solidFill>
                <a:latin typeface="+mn-lt"/>
                <a:ea typeface="+mn-ea"/>
              </a:rPr>
              <a:t>张）</a:t>
            </a:r>
          </a:p>
        </p:txBody>
      </p:sp>
      <p:sp>
        <p:nvSpPr>
          <p:cNvPr id="11319" name="Rectangle 14"/>
          <p:cNvSpPr>
            <a:spLocks noChangeArrowheads="1"/>
          </p:cNvSpPr>
          <p:nvPr/>
        </p:nvSpPr>
        <p:spPr bwMode="auto">
          <a:xfrm>
            <a:off x="4643438" y="620713"/>
            <a:ext cx="4217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tx2"/>
                </a:solidFill>
              </a:rPr>
              <a:t>ARP</a:t>
            </a:r>
            <a:r>
              <a:rPr lang="zh-CN" altLang="en-US" sz="2800" b="1">
                <a:solidFill>
                  <a:schemeClr val="tx2"/>
                </a:solidFill>
              </a:rPr>
              <a:t>中能生成的数据范围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1"/>
          <p:cNvSpPr>
            <a:spLocks noGrp="1"/>
          </p:cNvSpPr>
          <p:nvPr>
            <p:ph/>
          </p:nvPr>
        </p:nvSpPr>
        <p:spPr>
          <a:xfrm>
            <a:off x="928688" y="1357313"/>
            <a:ext cx="7572375" cy="614362"/>
          </a:xfrm>
        </p:spPr>
        <p:txBody>
          <a:bodyPr/>
          <a:lstStyle/>
          <a:p>
            <a:r>
              <a:rPr lang="zh-CN" altLang="en-US" smtClean="0"/>
              <a:t>其他统计报表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00250"/>
            <a:ext cx="7572375" cy="3195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286000"/>
            <a:ext cx="7358063" cy="3571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1500188" y="2928938"/>
            <a:ext cx="6858000" cy="3286125"/>
            <a:chOff x="1643042" y="3143248"/>
            <a:chExt cx="6858049" cy="2305060"/>
          </a:xfrm>
        </p:grpSpPr>
        <p:pic>
          <p:nvPicPr>
            <p:cNvPr id="1229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43042" y="3143248"/>
              <a:ext cx="6858048" cy="14001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pic>
          <p:nvPicPr>
            <p:cNvPr id="1229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43043" y="4500570"/>
              <a:ext cx="6858048" cy="94773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00113" y="3716338"/>
            <a:ext cx="5759450" cy="504825"/>
          </a:xfrm>
          <a:prstGeom prst="rect">
            <a:avLst/>
          </a:prstGeom>
          <a:solidFill>
            <a:srgbClr val="9BFFE5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58888" y="1628775"/>
            <a:ext cx="6858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150000"/>
              </a:lnSpc>
              <a:defRPr/>
            </a:pPr>
            <a: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系统登陆</a:t>
            </a:r>
            <a:b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ARP</a:t>
            </a:r>
            <a: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中能生成的数据范围</a:t>
            </a:r>
            <a:b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数据的录入与编辑</a:t>
            </a:r>
            <a:b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系统数据维护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4"/>
          <p:cNvSpPr>
            <a:spLocks noChangeArrowheads="1"/>
          </p:cNvSpPr>
          <p:nvPr/>
        </p:nvSpPr>
        <p:spPr bwMode="auto">
          <a:xfrm>
            <a:off x="4643438" y="620713"/>
            <a:ext cx="4217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</a:rPr>
              <a:t>数据的录入与编辑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916113"/>
            <a:ext cx="461486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789363"/>
            <a:ext cx="4816475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940425" y="1700212"/>
            <a:ext cx="2808288" cy="1728787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altLang="zh-CN" sz="2000" b="1" kern="0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929322" y="1428736"/>
            <a:ext cx="2428892" cy="185738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2000" b="1" kern="0" dirty="0" smtClean="0">
                <a:solidFill>
                  <a:schemeClr val="tx1"/>
                </a:solidFill>
              </a:rPr>
              <a:t>第一步：生成数据</a:t>
            </a:r>
            <a:endParaRPr lang="en-US" altLang="zh-CN" sz="2000" b="1" kern="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2000" b="1" kern="0" dirty="0" smtClean="0">
                <a:solidFill>
                  <a:schemeClr val="tx1"/>
                </a:solidFill>
                <a:latin typeface="+mn-lt"/>
                <a:ea typeface="+mn-ea"/>
              </a:rPr>
              <a:t>第二</a:t>
            </a:r>
            <a:r>
              <a:rPr lang="zh-CN" altLang="en-US" sz="2000" b="1" kern="0" dirty="0">
                <a:solidFill>
                  <a:schemeClr val="tx1"/>
                </a:solidFill>
                <a:latin typeface="+mn-lt"/>
                <a:ea typeface="+mn-ea"/>
              </a:rPr>
              <a:t>步</a:t>
            </a:r>
            <a:r>
              <a:rPr lang="zh-CN" altLang="en-US" sz="2000" b="1" kern="0" dirty="0" smtClean="0">
                <a:solidFill>
                  <a:schemeClr val="tx1"/>
                </a:solidFill>
                <a:latin typeface="+mn-lt"/>
                <a:ea typeface="+mn-ea"/>
              </a:rPr>
              <a:t>：</a:t>
            </a:r>
            <a:r>
              <a:rPr lang="zh-CN" altLang="en-US" sz="2000" b="1" kern="0" dirty="0" smtClean="0">
                <a:solidFill>
                  <a:schemeClr val="tx1"/>
                </a:solidFill>
              </a:rPr>
              <a:t>提交保存</a:t>
            </a:r>
            <a:endParaRPr lang="en-US" altLang="zh-CN" sz="2000" b="1" kern="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2000" b="1" kern="0" dirty="0" smtClean="0">
                <a:solidFill>
                  <a:schemeClr val="tx1"/>
                </a:solidFill>
              </a:rPr>
              <a:t>第三步：校验数据</a:t>
            </a:r>
            <a:endParaRPr lang="en-US" altLang="zh-CN" sz="2000" b="1" kern="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2000" b="1" kern="0" dirty="0" smtClean="0">
                <a:solidFill>
                  <a:schemeClr val="tx1"/>
                </a:solidFill>
              </a:rPr>
              <a:t>第四步：编辑数据</a:t>
            </a:r>
            <a:endParaRPr lang="en-US" altLang="zh-CN" sz="2000" b="1" kern="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2000" b="1" kern="0" dirty="0" smtClean="0">
                <a:solidFill>
                  <a:schemeClr val="tx1"/>
                </a:solidFill>
              </a:rPr>
              <a:t>第五步：提交保存</a:t>
            </a:r>
            <a:endParaRPr lang="en-US" altLang="zh-CN" sz="2000" b="1" kern="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altLang="zh-CN" sz="2000" b="1" kern="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altLang="zh-CN" sz="2000" b="1" kern="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zh-CN" altLang="en-US" sz="2000" b="1" kern="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zh-CN" altLang="en-US" sz="2000" b="1" kern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940425" y="2636838"/>
            <a:ext cx="2808288" cy="538162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zh-CN" altLang="en-US" sz="2000" b="1" kern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565400"/>
            <a:ext cx="72009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4"/>
          <p:cNvSpPr>
            <a:spLocks noChangeArrowheads="1"/>
          </p:cNvSpPr>
          <p:nvPr/>
        </p:nvSpPr>
        <p:spPr bwMode="auto">
          <a:xfrm>
            <a:off x="4643438" y="620713"/>
            <a:ext cx="4217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</a:rPr>
              <a:t>数据的录入与编辑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4213" y="1628775"/>
            <a:ext cx="2808287" cy="5381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+mn-lt"/>
                <a:ea typeface="+mn-ea"/>
              </a:rPr>
              <a:t>行式报表的编辑</a:t>
            </a:r>
          </a:p>
        </p:txBody>
      </p:sp>
      <p:sp>
        <p:nvSpPr>
          <p:cNvPr id="15365" name="矩形 8"/>
          <p:cNvSpPr>
            <a:spLocks noChangeArrowheads="1"/>
          </p:cNvSpPr>
          <p:nvPr/>
        </p:nvSpPr>
        <p:spPr bwMode="auto">
          <a:xfrm>
            <a:off x="900113" y="4652963"/>
            <a:ext cx="4679950" cy="100806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6" name="圆角矩形标注 9"/>
          <p:cNvSpPr>
            <a:spLocks noChangeArrowheads="1"/>
          </p:cNvSpPr>
          <p:nvPr/>
        </p:nvSpPr>
        <p:spPr bwMode="auto">
          <a:xfrm>
            <a:off x="5795963" y="4149725"/>
            <a:ext cx="1944687" cy="503238"/>
          </a:xfrm>
          <a:prstGeom prst="wedgeRoundRectCallout">
            <a:avLst>
              <a:gd name="adj1" fmla="val -62694"/>
              <a:gd name="adj2" fmla="val 76454"/>
              <a:gd name="adj3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1800"/>
              <a:t>行式报表编辑区域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900113" y="5445125"/>
            <a:ext cx="935037" cy="2159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1116013" y="5876925"/>
            <a:ext cx="1943100" cy="504825"/>
          </a:xfrm>
          <a:prstGeom prst="wedgeRoundRectCallout">
            <a:avLst>
              <a:gd name="adj1" fmla="val -33755"/>
              <a:gd name="adj2" fmla="val -91000"/>
              <a:gd name="adj3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1800" dirty="0"/>
              <a:t>添加和删除行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43438" y="642918"/>
            <a:ext cx="4000475" cy="623886"/>
          </a:xfrm>
        </p:spPr>
        <p:txBody>
          <a:bodyPr/>
          <a:lstStyle/>
          <a:p>
            <a:pPr algn="r"/>
            <a:r>
              <a:rPr lang="zh-CN" altLang="en-US" sz="3600" b="1" dirty="0" smtClean="0"/>
              <a:t>行式填报表举例</a:t>
            </a:r>
            <a:endParaRPr lang="zh-CN" altLang="en-US" sz="3600" b="1" dirty="0"/>
          </a:p>
        </p:txBody>
      </p:sp>
      <p:sp>
        <p:nvSpPr>
          <p:cNvPr id="5" name="矩形 4"/>
          <p:cNvSpPr/>
          <p:nvPr/>
        </p:nvSpPr>
        <p:spPr>
          <a:xfrm>
            <a:off x="357158" y="1428736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 smtClean="0"/>
              <a:t>2011</a:t>
            </a:r>
            <a:r>
              <a:rPr lang="zh-CN" altLang="en-US" sz="2000" dirty="0" smtClean="0"/>
              <a:t>年院属单位社会保险情况统计表填写步骤</a:t>
            </a:r>
            <a:endParaRPr lang="en-US" altLang="zh-CN" sz="2000" dirty="0" smtClean="0"/>
          </a:p>
          <a:p>
            <a:pPr algn="l"/>
            <a:r>
              <a:rPr lang="en-US" altLang="zh-CN" sz="2000" dirty="0" smtClean="0"/>
              <a:t>1.</a:t>
            </a:r>
            <a:r>
              <a:rPr lang="zh-CN" altLang="en-US" sz="2000" dirty="0" smtClean="0"/>
              <a:t>生成“</a:t>
            </a:r>
            <a:r>
              <a:rPr lang="en-US" altLang="zh-CN" sz="2000" dirty="0" smtClean="0"/>
              <a:t>2011</a:t>
            </a:r>
            <a:r>
              <a:rPr lang="zh-CN" altLang="en-US" sz="2000" dirty="0" smtClean="0"/>
              <a:t>年院属单位社会保险情况统计表</a:t>
            </a:r>
            <a:r>
              <a:rPr lang="en-US" altLang="zh-CN" sz="2000" dirty="0" smtClean="0"/>
              <a:t>_</a:t>
            </a:r>
            <a:r>
              <a:rPr lang="zh-CN" altLang="en-US" sz="2000" dirty="0" smtClean="0"/>
              <a:t>辅助填报表”</a:t>
            </a:r>
            <a:endParaRPr lang="en-US" altLang="zh-CN" sz="2000" dirty="0" smtClean="0"/>
          </a:p>
          <a:p>
            <a:pPr algn="l"/>
            <a:r>
              <a:rPr lang="en-US" altLang="zh-CN" sz="2000" dirty="0" smtClean="0"/>
              <a:t>2.</a:t>
            </a:r>
            <a:r>
              <a:rPr lang="zh-CN" altLang="en-US" sz="2000" dirty="0" smtClean="0"/>
              <a:t>根据辅助填报表内容，手工填写“</a:t>
            </a:r>
            <a:r>
              <a:rPr lang="en-US" altLang="zh-CN" sz="2000" dirty="0" smtClean="0"/>
              <a:t>2011</a:t>
            </a:r>
            <a:r>
              <a:rPr lang="zh-CN" altLang="en-US" sz="2000" dirty="0" smtClean="0"/>
              <a:t>年院属单位社会保险情况统计表”</a:t>
            </a:r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8" y="2714620"/>
            <a:ext cx="8358214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857224" y="6353175"/>
            <a:ext cx="1943100" cy="504825"/>
          </a:xfrm>
          <a:prstGeom prst="wedgeRoundRectCallout">
            <a:avLst>
              <a:gd name="adj1" fmla="val -33755"/>
              <a:gd name="adj2" fmla="val -91000"/>
              <a:gd name="adj3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1800" dirty="0"/>
              <a:t>添加和删除行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357430"/>
            <a:ext cx="75628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4213" y="1628775"/>
            <a:ext cx="7745439" cy="5381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+mn-lt"/>
                <a:ea typeface="+mn-ea"/>
              </a:rPr>
              <a:t>单表</a:t>
            </a:r>
            <a:r>
              <a:rPr lang="zh-CN" altLang="en-US" sz="2000" b="1" kern="0" dirty="0" smtClean="0">
                <a:solidFill>
                  <a:schemeClr val="tx1"/>
                </a:solidFill>
                <a:latin typeface="+mn-lt"/>
                <a:ea typeface="+mn-ea"/>
              </a:rPr>
              <a:t>校验</a:t>
            </a:r>
            <a:endParaRPr lang="en-US" altLang="zh-CN" sz="2000" b="1" kern="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2000" b="1" kern="0" dirty="0" smtClean="0">
                <a:solidFill>
                  <a:schemeClr val="tx1"/>
                </a:solidFill>
                <a:latin typeface="+mn-lt"/>
                <a:ea typeface="+mn-ea"/>
              </a:rPr>
              <a:t>说明：校验数据前请一定先对修改的数据进行</a:t>
            </a:r>
            <a:r>
              <a:rPr lang="en-US" altLang="zh-CN" sz="2000" b="1" kern="0" dirty="0" smtClean="0">
                <a:solidFill>
                  <a:schemeClr val="tx1"/>
                </a:solidFill>
                <a:latin typeface="+mn-lt"/>
                <a:ea typeface="+mn-ea"/>
              </a:rPr>
              <a:t>【</a:t>
            </a:r>
            <a:r>
              <a:rPr lang="zh-CN" altLang="en-US" sz="2000" b="1" kern="0" dirty="0" smtClean="0">
                <a:solidFill>
                  <a:schemeClr val="tx1"/>
                </a:solidFill>
                <a:latin typeface="+mn-lt"/>
                <a:ea typeface="+mn-ea"/>
              </a:rPr>
              <a:t>提交</a:t>
            </a:r>
            <a:r>
              <a:rPr lang="en-US" altLang="zh-CN" sz="2000" b="1" kern="0" dirty="0" smtClean="0">
                <a:solidFill>
                  <a:schemeClr val="tx1"/>
                </a:solidFill>
                <a:latin typeface="+mn-lt"/>
                <a:ea typeface="+mn-ea"/>
              </a:rPr>
              <a:t>】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zh-CN" altLang="en-US" sz="2000" b="1" kern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6388" name="Rectangle 14"/>
          <p:cNvSpPr>
            <a:spLocks noChangeArrowheads="1"/>
          </p:cNvSpPr>
          <p:nvPr/>
        </p:nvSpPr>
        <p:spPr bwMode="auto">
          <a:xfrm>
            <a:off x="4643438" y="620713"/>
            <a:ext cx="4217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</a:rPr>
              <a:t>数据的录入与编辑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295525"/>
            <a:ext cx="51117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4213" y="1628775"/>
            <a:ext cx="2808287" cy="5381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+mn-lt"/>
                <a:ea typeface="+mn-ea"/>
              </a:rPr>
              <a:t>校验结果</a:t>
            </a:r>
          </a:p>
        </p:txBody>
      </p:sp>
      <p:sp>
        <p:nvSpPr>
          <p:cNvPr id="17412" name="Rectangle 14"/>
          <p:cNvSpPr>
            <a:spLocks noChangeArrowheads="1"/>
          </p:cNvSpPr>
          <p:nvPr/>
        </p:nvSpPr>
        <p:spPr bwMode="auto">
          <a:xfrm>
            <a:off x="4643438" y="620713"/>
            <a:ext cx="4217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</a:rPr>
              <a:t>数据的录入与编辑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4213" y="1628775"/>
            <a:ext cx="2808287" cy="5381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+mn-lt"/>
                <a:ea typeface="+mn-ea"/>
              </a:rPr>
              <a:t>单表打印</a:t>
            </a:r>
          </a:p>
        </p:txBody>
      </p:sp>
      <p:sp>
        <p:nvSpPr>
          <p:cNvPr id="18435" name="Rectangle 14"/>
          <p:cNvSpPr>
            <a:spLocks noChangeArrowheads="1"/>
          </p:cNvSpPr>
          <p:nvPr/>
        </p:nvSpPr>
        <p:spPr bwMode="auto">
          <a:xfrm>
            <a:off x="4643438" y="620713"/>
            <a:ext cx="4217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</a:rPr>
              <a:t>数据的录入与编辑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205038"/>
            <a:ext cx="5273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3284538"/>
            <a:ext cx="5905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619250" y="2276475"/>
            <a:ext cx="288925" cy="2889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71438" y="2349500"/>
            <a:ext cx="1260475" cy="503238"/>
          </a:xfrm>
          <a:prstGeom prst="wedgeRoundRectCallout">
            <a:avLst>
              <a:gd name="adj1" fmla="val 71657"/>
              <a:gd name="adj2" fmla="val -32389"/>
              <a:gd name="adj3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1800"/>
              <a:t>打印按钮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804025" y="5661025"/>
            <a:ext cx="792163" cy="36036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7812088" y="5084763"/>
            <a:ext cx="1260475" cy="647700"/>
          </a:xfrm>
          <a:prstGeom prst="wedgeRoundRectCallout">
            <a:avLst>
              <a:gd name="adj1" fmla="val -60125"/>
              <a:gd name="adj2" fmla="val 63120"/>
              <a:gd name="adj3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1800"/>
              <a:t>页面设置</a:t>
            </a:r>
            <a:endParaRPr lang="en-US" altLang="zh-CN" sz="1800"/>
          </a:p>
          <a:p>
            <a:r>
              <a:rPr lang="zh-CN" altLang="en-US" sz="1800"/>
              <a:t>及打印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4213" y="1628775"/>
            <a:ext cx="2808287" cy="5381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+mn-lt"/>
                <a:ea typeface="+mn-ea"/>
              </a:rPr>
              <a:t>导出</a:t>
            </a:r>
            <a:r>
              <a:rPr lang="en-US" altLang="zh-CN" sz="2000" b="1" kern="0" dirty="0">
                <a:solidFill>
                  <a:schemeClr val="tx1"/>
                </a:solidFill>
                <a:latin typeface="+mn-lt"/>
                <a:ea typeface="+mn-ea"/>
              </a:rPr>
              <a:t>EXCEL</a:t>
            </a:r>
            <a:endParaRPr lang="zh-CN" altLang="en-US" sz="2000" b="1" kern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9459" name="Rectangle 14"/>
          <p:cNvSpPr>
            <a:spLocks noChangeArrowheads="1"/>
          </p:cNvSpPr>
          <p:nvPr/>
        </p:nvSpPr>
        <p:spPr bwMode="auto">
          <a:xfrm>
            <a:off x="4643438" y="620713"/>
            <a:ext cx="4217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</a:rPr>
              <a:t>数据的录入与编辑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205038"/>
            <a:ext cx="5273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835150" y="2276475"/>
            <a:ext cx="215900" cy="2889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250825" y="2492375"/>
            <a:ext cx="1260475" cy="504825"/>
          </a:xfrm>
          <a:prstGeom prst="wedgeRoundRectCallout">
            <a:avLst>
              <a:gd name="adj1" fmla="val 72773"/>
              <a:gd name="adj2" fmla="val -40764"/>
              <a:gd name="adj3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1800"/>
              <a:t>导出按钮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/>
          <a:srcRect l="44835" t="54933" r="24237" b="21075"/>
          <a:stretch>
            <a:fillRect/>
          </a:stretch>
        </p:blipFill>
        <p:spPr bwMode="auto">
          <a:xfrm>
            <a:off x="4932363" y="4437063"/>
            <a:ext cx="22542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7451725" y="4797425"/>
            <a:ext cx="1260475" cy="503238"/>
          </a:xfrm>
          <a:prstGeom prst="wedgeRoundRectCallout">
            <a:avLst>
              <a:gd name="adj1" fmla="val -70176"/>
              <a:gd name="adj2" fmla="val 34588"/>
              <a:gd name="adj3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1800"/>
              <a:t>导出设置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900113" y="2347913"/>
            <a:ext cx="5759450" cy="504825"/>
          </a:xfrm>
          <a:prstGeom prst="rect">
            <a:avLst/>
          </a:prstGeom>
          <a:solidFill>
            <a:srgbClr val="9BFFE5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286000"/>
            <a:ext cx="6858000" cy="3500438"/>
          </a:xfrm>
        </p:spPr>
        <p:txBody>
          <a:bodyPr anchor="t"/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 smtClean="0"/>
              <a:t>系统登陆与设置</a:t>
            </a:r>
            <a:br>
              <a:rPr lang="zh-CN" altLang="en-US" sz="2800" b="1" smtClean="0"/>
            </a:br>
            <a:r>
              <a:rPr lang="en-US" altLang="zh-CN" sz="2800" b="1" smtClean="0"/>
              <a:t>ARP</a:t>
            </a:r>
            <a:r>
              <a:rPr lang="zh-CN" altLang="en-US" sz="2800" b="1" smtClean="0"/>
              <a:t>中能生成的数据范围</a:t>
            </a:r>
            <a:br>
              <a:rPr lang="zh-CN" altLang="en-US" sz="2800" b="1" smtClean="0"/>
            </a:br>
            <a:r>
              <a:rPr lang="zh-CN" altLang="en-US" sz="2800" b="1" smtClean="0"/>
              <a:t>数据的录入与编辑</a:t>
            </a:r>
            <a:br>
              <a:rPr lang="zh-CN" altLang="en-US" sz="2800" b="1" smtClean="0"/>
            </a:br>
            <a:r>
              <a:rPr lang="zh-CN" altLang="en-US" sz="2800" b="1" smtClean="0"/>
              <a:t>系统数据维护</a:t>
            </a:r>
            <a:r>
              <a:rPr lang="en-US" altLang="zh-CN" sz="2800" b="1" smtClean="0"/>
              <a:t/>
            </a:r>
            <a:br>
              <a:rPr lang="en-US" altLang="zh-CN" sz="2800" b="1" smtClean="0"/>
            </a:br>
            <a:r>
              <a:rPr lang="zh-CN" altLang="en-US" sz="2800" b="1" smtClean="0"/>
              <a:t>数据问题说明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00113" y="4292600"/>
            <a:ext cx="5759450" cy="504825"/>
          </a:xfrm>
          <a:prstGeom prst="rect">
            <a:avLst/>
          </a:prstGeom>
          <a:solidFill>
            <a:srgbClr val="9BFFE5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58888" y="1628775"/>
            <a:ext cx="6858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150000"/>
              </a:lnSpc>
              <a:defRPr/>
            </a:pPr>
            <a: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系统登陆</a:t>
            </a:r>
            <a:b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ARP</a:t>
            </a:r>
            <a: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中能生成的数据范围</a:t>
            </a:r>
            <a:b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数据的录入与编辑</a:t>
            </a:r>
            <a:b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系统数据维护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4213" y="1628775"/>
            <a:ext cx="2808287" cy="5381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100000"/>
              <a:buFont typeface="Wingdings" pitchFamily="2" charset="2"/>
              <a:buChar char="Ø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+mn-lt"/>
                <a:ea typeface="+mn-ea"/>
              </a:rPr>
              <a:t>数据上报</a:t>
            </a:r>
          </a:p>
        </p:txBody>
      </p:sp>
      <p:sp>
        <p:nvSpPr>
          <p:cNvPr id="21507" name="Rectangle 14"/>
          <p:cNvSpPr>
            <a:spLocks noChangeArrowheads="1"/>
          </p:cNvSpPr>
          <p:nvPr/>
        </p:nvSpPr>
        <p:spPr bwMode="auto">
          <a:xfrm>
            <a:off x="4643438" y="620713"/>
            <a:ext cx="4217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</a:rPr>
              <a:t>系统数据维护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214563"/>
            <a:ext cx="7051675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214313" y="2714625"/>
            <a:ext cx="1439862" cy="504825"/>
          </a:xfrm>
          <a:prstGeom prst="wedgeRoundRectCallout">
            <a:avLst>
              <a:gd name="adj1" fmla="val 81565"/>
              <a:gd name="adj2" fmla="val -40764"/>
              <a:gd name="adj3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1800"/>
              <a:t>选择导出类别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786063"/>
            <a:ext cx="3848100" cy="2438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25" y="2571750"/>
            <a:ext cx="4321175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6500813" y="4857750"/>
            <a:ext cx="1441450" cy="504825"/>
          </a:xfrm>
          <a:prstGeom prst="wedgeRoundRectCallout">
            <a:avLst>
              <a:gd name="adj1" fmla="val -70176"/>
              <a:gd name="adj2" fmla="val 56917"/>
              <a:gd name="adj3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1800"/>
              <a:t>保存导出数据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357298"/>
            <a:ext cx="7786742" cy="2714644"/>
          </a:xfrm>
        </p:spPr>
        <p:txBody>
          <a:bodyPr/>
          <a:lstStyle/>
          <a:p>
            <a:r>
              <a:rPr lang="zh-CN" altLang="en-US" sz="2400" dirty="0" smtClean="0"/>
              <a:t>人力资源年报生成</a:t>
            </a:r>
            <a:r>
              <a:rPr lang="en-US" altLang="zh-CN" sz="2400" dirty="0" smtClean="0"/>
              <a:t>RL_****_2011.zip</a:t>
            </a:r>
            <a:r>
              <a:rPr lang="zh-CN" altLang="en-US" sz="2400" dirty="0" smtClean="0"/>
              <a:t>文件，压缩文件内容为</a:t>
            </a:r>
            <a:r>
              <a:rPr lang="en-US" altLang="zh-CN" sz="2400" dirty="0" smtClean="0"/>
              <a:t>RL</a:t>
            </a:r>
            <a:r>
              <a:rPr lang="zh-CN" altLang="en-US" sz="2400" dirty="0" smtClean="0"/>
              <a:t>开头的</a:t>
            </a:r>
            <a:r>
              <a:rPr lang="en-US" altLang="zh-CN" sz="2400" dirty="0" smtClean="0"/>
              <a:t>DBF</a:t>
            </a:r>
            <a:r>
              <a:rPr lang="zh-CN" altLang="en-US" sz="2400" dirty="0" smtClean="0"/>
              <a:t>文件，在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日前用光盘的形式报送计划局综合处</a:t>
            </a:r>
            <a:endParaRPr lang="en-US" altLang="zh-CN" sz="2400" dirty="0" smtClean="0"/>
          </a:p>
          <a:p>
            <a:r>
              <a:rPr lang="zh-CN" altLang="en-US" sz="2400" dirty="0" smtClean="0"/>
              <a:t>其他报表中与收入有关的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张报表生成</a:t>
            </a:r>
            <a:r>
              <a:rPr lang="en-US" altLang="zh-CN" sz="2400" dirty="0" smtClean="0"/>
              <a:t>QT_****_2011.zip </a:t>
            </a:r>
            <a:r>
              <a:rPr lang="zh-CN" altLang="en-US" sz="2400" dirty="0" smtClean="0"/>
              <a:t>，压缩文件内容为</a:t>
            </a:r>
            <a:r>
              <a:rPr lang="en-US" altLang="zh-CN" sz="2400" dirty="0" smtClean="0"/>
              <a:t>SR</a:t>
            </a:r>
            <a:r>
              <a:rPr lang="zh-CN" altLang="en-US" sz="2400" dirty="0" smtClean="0"/>
              <a:t>开头的</a:t>
            </a:r>
            <a:r>
              <a:rPr lang="en-US" altLang="zh-CN" sz="2400" dirty="0" smtClean="0"/>
              <a:t>DBF</a:t>
            </a:r>
            <a:r>
              <a:rPr lang="zh-CN" altLang="en-US" sz="2400" dirty="0" smtClean="0"/>
              <a:t>文件，请于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17</a:t>
            </a:r>
            <a:r>
              <a:rPr lang="zh-CN" altLang="en-US" sz="2400" dirty="0" smtClean="0"/>
              <a:t>日前发送邮件到人事局薪酬处邮箱：</a:t>
            </a:r>
            <a:r>
              <a:rPr kumimoji="0" lang="en-US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Arial" charset="0"/>
                <a:hlinkClick r:id="rId2"/>
              </a:rPr>
              <a:t>tongji2009@cashq.ac.cn</a:t>
            </a:r>
            <a:endParaRPr kumimoji="0" lang="en-US" altLang="ko-K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643439" y="620713"/>
            <a:ext cx="392909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800" b="1" dirty="0" smtClean="0">
                <a:solidFill>
                  <a:schemeClr val="tx2"/>
                </a:solidFill>
              </a:rPr>
              <a:t>数据上报说明</a:t>
            </a:r>
            <a:endParaRPr lang="zh-CN" altLang="en-US" sz="2800" b="1" dirty="0">
              <a:solidFill>
                <a:schemeClr val="tx2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143380"/>
            <a:ext cx="7358114" cy="2214578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4313" y="1500188"/>
          <a:ext cx="8642380" cy="4626239"/>
        </p:xfrm>
        <a:graphic>
          <a:graphicData uri="http://schemas.openxmlformats.org/drawingml/2006/table">
            <a:tbl>
              <a:tblPr/>
              <a:tblGrid>
                <a:gridCol w="2799208"/>
                <a:gridCol w="5843172"/>
              </a:tblGrid>
              <a:tr h="4373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报表名称</a:t>
                      </a:r>
                      <a:endParaRPr kumimoji="0" lang="ko-KR" altLang="en-US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</a:txBody>
                  <a:tcPr marL="91437" marR="91437"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上报方式</a:t>
                      </a:r>
                      <a:endParaRPr kumimoji="0" lang="ko-KR" altLang="en-US" sz="3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</a:txBody>
                  <a:tcPr marL="91437" marR="91437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115219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itchFamily="34" charset="-127"/>
                          <a:ea typeface="Gulim" pitchFamily="34" charset="-127"/>
                        </a:rPr>
                        <a:t>科级科技支撑人才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itchFamily="34" charset="-127"/>
                          <a:ea typeface="Gulim" pitchFamily="34" charset="-127"/>
                        </a:rPr>
                        <a:t>正式职工调入调出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itchFamily="34" charset="-127"/>
                          <a:ea typeface="Gulim" pitchFamily="34" charset="-127"/>
                        </a:rPr>
                        <a:t>成果转移转化人才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itchFamily="34" charset="-127"/>
                          <a:ea typeface="Gulim" pitchFamily="34" charset="-127"/>
                          <a:cs typeface="+mn-cs"/>
                        </a:rPr>
                        <a:t>战略性先导科技专项人才</a:t>
                      </a:r>
                      <a:endParaRPr kumimoji="0" lang="ko-KR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a:txBody>
                  <a:tcPr marL="91437" marR="91437"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通过综合统计平台上报，</a:t>
                      </a:r>
                      <a:r>
                        <a:rPr kumimoji="0" lang="zh-CN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导出对应报表的</a:t>
                      </a:r>
                      <a:r>
                        <a:rPr kumimoji="0" lang="en-US" altLang="zh-CN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EXCEL</a:t>
                      </a:r>
                      <a:r>
                        <a:rPr kumimoji="0" lang="zh-CN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文件</a:t>
                      </a:r>
                      <a:r>
                        <a:rPr kumimoji="0" lang="zh-CN" altLang="zh-CN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发送至</a:t>
                      </a:r>
                      <a:r>
                        <a:rPr kumimoji="0" lang="en-US" altLang="zh-CN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rstj@cashq.ac.cn </a:t>
                      </a:r>
                      <a:r>
                        <a:rPr kumimoji="0" lang="ko-KR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采取远程审核方式，纸制版在电子版审核通过后再报送。</a:t>
                      </a:r>
                    </a:p>
                  </a:txBody>
                  <a:tcPr marL="91437" marR="91437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16460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院属单位职工收入情况统计表</a:t>
                      </a:r>
                      <a:endParaRPr kumimoji="0" lang="ko-KR" alt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</a:txBody>
                  <a:tcPr marL="91437" marR="91437"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 通过综合统计平台上报，</a:t>
                      </a:r>
                      <a:r>
                        <a:rPr kumimoji="0" lang="ko-KR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导出</a:t>
                      </a:r>
                      <a:r>
                        <a:rPr kumimoji="0" lang="zh-CN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中国科学院院属单位职工收入情况统计表 （表</a:t>
                      </a:r>
                      <a:r>
                        <a:rPr kumimoji="0" lang="en-US" altLang="zh-CN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1</a:t>
                      </a:r>
                      <a:r>
                        <a:rPr kumimoji="0" lang="zh-CN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）和中国科学院院属单位职工收入情况统计表 （附表）</a:t>
                      </a:r>
                      <a:r>
                        <a:rPr kumimoji="0" lang="ko-KR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两个</a:t>
                      </a:r>
                      <a:r>
                        <a:rPr kumimoji="0" lang="en-US" altLang="zh-CN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EXCEL</a:t>
                      </a:r>
                      <a:r>
                        <a:rPr kumimoji="0" lang="ko-KR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表</a:t>
                      </a:r>
                      <a:endParaRPr kumimoji="0" lang="en-US" altLang="ko-K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发送至</a:t>
                      </a:r>
                      <a:r>
                        <a:rPr kumimoji="0" lang="en-US" altLang="ko-K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tongji2009@cashq.ac.cn</a:t>
                      </a:r>
                      <a:r>
                        <a:rPr kumimoji="0" lang="ko-KR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。采取远程审核方式，纸制版在电子版审核通过后再报送</a:t>
                      </a:r>
                      <a:endParaRPr kumimoji="0" lang="en-US" altLang="ko-K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marL="91437" marR="91437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677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院属单位社会保险情况调研表</a:t>
                      </a:r>
                      <a:endParaRPr kumimoji="0" lang="ko-KR" altLang="en-US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marL="91437" marR="91437"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通过综合统计平台上报，</a:t>
                      </a:r>
                      <a:r>
                        <a:rPr kumimoji="0" lang="ko-KR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导出</a:t>
                      </a: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“</a:t>
                      </a: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2011</a:t>
                      </a: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年院属单位社会保险情况统计表”的</a:t>
                      </a:r>
                      <a:r>
                        <a:rPr kumimoji="0" lang="ko-KR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 </a:t>
                      </a: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EXCEL</a:t>
                      </a: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表格，</a:t>
                      </a:r>
                      <a:r>
                        <a:rPr kumimoji="0" lang="ko-KR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发送至</a:t>
                      </a:r>
                      <a:r>
                        <a:rPr kumimoji="0" lang="en-US" altLang="ko-K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tongji2009@cashq.ac.cn</a:t>
                      </a:r>
                      <a:r>
                        <a:rPr kumimoji="0" lang="ko-KR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。</a:t>
                      </a:r>
                    </a:p>
                  </a:txBody>
                  <a:tcPr marL="91437" marR="91437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677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单位从业人员和劳动报酬情况</a:t>
                      </a:r>
                      <a:endParaRPr kumimoji="0" lang="ko-KR" altLang="en-US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marL="91437" marR="91437"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通过综合统计平台上报，</a:t>
                      </a:r>
                      <a:r>
                        <a:rPr kumimoji="0" lang="ko-KR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导出</a:t>
                      </a: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“单位从业人员和劳动报酬情况</a:t>
                      </a:r>
                      <a:endParaRPr kumimoji="0" lang="ko-KR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”的</a:t>
                      </a: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EXCEL</a:t>
                      </a: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表格，</a:t>
                      </a:r>
                      <a:r>
                        <a:rPr kumimoji="0" lang="ko-KR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 发送至</a:t>
                      </a:r>
                      <a:r>
                        <a:rPr kumimoji="0" lang="en-US" altLang="ko-K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rstj@cashq.ac.cn</a:t>
                      </a:r>
                      <a:r>
                        <a:rPr kumimoji="0" lang="ko-KR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。</a:t>
                      </a:r>
                    </a:p>
                  </a:txBody>
                  <a:tcPr marL="91437" marR="91437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4038" y="2133600"/>
            <a:ext cx="606107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4213" y="1628775"/>
            <a:ext cx="2808287" cy="5381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+mn-lt"/>
                <a:ea typeface="+mn-ea"/>
              </a:rPr>
              <a:t>数据备份</a:t>
            </a:r>
          </a:p>
        </p:txBody>
      </p:sp>
      <p:sp>
        <p:nvSpPr>
          <p:cNvPr id="23556" name="Rectangle 14"/>
          <p:cNvSpPr>
            <a:spLocks noChangeArrowheads="1"/>
          </p:cNvSpPr>
          <p:nvPr/>
        </p:nvSpPr>
        <p:spPr bwMode="auto">
          <a:xfrm>
            <a:off x="4643438" y="620713"/>
            <a:ext cx="4217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</a:rPr>
              <a:t>系统数据维护</a:t>
            </a: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179388" y="2492375"/>
            <a:ext cx="1439862" cy="504825"/>
          </a:xfrm>
          <a:prstGeom prst="wedgeRoundRectCallout">
            <a:avLst>
              <a:gd name="adj1" fmla="val 71796"/>
              <a:gd name="adj2" fmla="val -35181"/>
              <a:gd name="adj3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1800"/>
              <a:t>选择备份类别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141663"/>
            <a:ext cx="4321175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5867400" y="5300663"/>
            <a:ext cx="1441450" cy="504825"/>
          </a:xfrm>
          <a:prstGeom prst="wedgeRoundRectCallout">
            <a:avLst>
              <a:gd name="adj1" fmla="val -70176"/>
              <a:gd name="adj2" fmla="val 56917"/>
              <a:gd name="adj3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1800"/>
              <a:t>保存备份数据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276475"/>
            <a:ext cx="6192838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4213" y="1628775"/>
            <a:ext cx="2808287" cy="5381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+mn-lt"/>
                <a:ea typeface="+mn-ea"/>
              </a:rPr>
              <a:t>成套打印</a:t>
            </a:r>
          </a:p>
        </p:txBody>
      </p:sp>
      <p:sp>
        <p:nvSpPr>
          <p:cNvPr id="24580" name="Rectangle 14"/>
          <p:cNvSpPr>
            <a:spLocks noChangeArrowheads="1"/>
          </p:cNvSpPr>
          <p:nvPr/>
        </p:nvSpPr>
        <p:spPr bwMode="auto">
          <a:xfrm>
            <a:off x="4643438" y="620713"/>
            <a:ext cx="4217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</a:rPr>
              <a:t>系统数据维护</a:t>
            </a: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179388" y="2492375"/>
            <a:ext cx="1439862" cy="504825"/>
          </a:xfrm>
          <a:prstGeom prst="wedgeRoundRectCallout">
            <a:avLst>
              <a:gd name="adj1" fmla="val 65935"/>
              <a:gd name="adj2" fmla="val -35181"/>
              <a:gd name="adj3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1800"/>
              <a:t>选择打印类别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/>
          <a:srcRect l="36877" t="21468" r="42009" b="61922"/>
          <a:stretch>
            <a:fillRect/>
          </a:stretch>
        </p:blipFill>
        <p:spPr bwMode="auto">
          <a:xfrm>
            <a:off x="3851275" y="3068638"/>
            <a:ext cx="229711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3860800"/>
            <a:ext cx="412591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276475"/>
            <a:ext cx="67595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4213" y="1628775"/>
            <a:ext cx="2808287" cy="5381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+mn-lt"/>
                <a:ea typeface="+mn-ea"/>
              </a:rPr>
              <a:t>成套校验</a:t>
            </a:r>
          </a:p>
        </p:txBody>
      </p:sp>
      <p:sp>
        <p:nvSpPr>
          <p:cNvPr id="25604" name="Rectangle 14"/>
          <p:cNvSpPr>
            <a:spLocks noChangeArrowheads="1"/>
          </p:cNvSpPr>
          <p:nvPr/>
        </p:nvSpPr>
        <p:spPr bwMode="auto">
          <a:xfrm>
            <a:off x="4643438" y="620713"/>
            <a:ext cx="4217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</a:rPr>
              <a:t>系统数据维护</a:t>
            </a: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179388" y="2492375"/>
            <a:ext cx="1439862" cy="504825"/>
          </a:xfrm>
          <a:prstGeom prst="wedgeRoundRectCallout">
            <a:avLst>
              <a:gd name="adj1" fmla="val 65935"/>
              <a:gd name="adj2" fmla="val -35181"/>
              <a:gd name="adj3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1800"/>
              <a:t>选择校验类别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2708275"/>
            <a:ext cx="43815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3500438"/>
            <a:ext cx="43815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140200" y="6383338"/>
            <a:ext cx="1223963" cy="40481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2555875" y="6308725"/>
            <a:ext cx="1439863" cy="504825"/>
          </a:xfrm>
          <a:prstGeom prst="wedgeRoundRectCallout">
            <a:avLst>
              <a:gd name="adj1" fmla="val 59097"/>
              <a:gd name="adj2" fmla="val -10065"/>
              <a:gd name="adj3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1800"/>
              <a:t>导出到</a:t>
            </a:r>
            <a:r>
              <a:rPr lang="en-US" altLang="zh-CN" sz="1800"/>
              <a:t>EXCEL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060575"/>
            <a:ext cx="58324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4213" y="1628775"/>
            <a:ext cx="2808287" cy="5381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+mn-lt"/>
                <a:ea typeface="+mn-ea"/>
              </a:rPr>
              <a:t>数据导入</a:t>
            </a:r>
          </a:p>
        </p:txBody>
      </p:sp>
      <p:sp>
        <p:nvSpPr>
          <p:cNvPr id="26628" name="Rectangle 14"/>
          <p:cNvSpPr>
            <a:spLocks noChangeArrowheads="1"/>
          </p:cNvSpPr>
          <p:nvPr/>
        </p:nvSpPr>
        <p:spPr bwMode="auto">
          <a:xfrm>
            <a:off x="4643438" y="620713"/>
            <a:ext cx="4217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</a:rPr>
              <a:t>系统数据维护</a:t>
            </a: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468313" y="2781300"/>
            <a:ext cx="1439862" cy="503238"/>
          </a:xfrm>
          <a:prstGeom prst="wedgeRoundRectCallout">
            <a:avLst>
              <a:gd name="adj1" fmla="val 77657"/>
              <a:gd name="adj2" fmla="val -68671"/>
              <a:gd name="adj3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1800"/>
              <a:t>选择导入文件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/>
          <a:srcRect l="47379" t="58960" r="31429" b="26590"/>
          <a:stretch>
            <a:fillRect/>
          </a:stretch>
        </p:blipFill>
        <p:spPr bwMode="auto">
          <a:xfrm>
            <a:off x="3357563" y="3000375"/>
            <a:ext cx="24669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133600"/>
            <a:ext cx="59769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4213" y="1628775"/>
            <a:ext cx="2808287" cy="5381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+mn-lt"/>
                <a:ea typeface="+mn-ea"/>
              </a:rPr>
              <a:t>数据恢复</a:t>
            </a:r>
          </a:p>
        </p:txBody>
      </p:sp>
      <p:sp>
        <p:nvSpPr>
          <p:cNvPr id="27652" name="Rectangle 14"/>
          <p:cNvSpPr>
            <a:spLocks noChangeArrowheads="1"/>
          </p:cNvSpPr>
          <p:nvPr/>
        </p:nvSpPr>
        <p:spPr bwMode="auto">
          <a:xfrm>
            <a:off x="4643438" y="620713"/>
            <a:ext cx="4217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</a:rPr>
              <a:t>系统数据维护</a:t>
            </a: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250825" y="2565400"/>
            <a:ext cx="1441450" cy="503238"/>
          </a:xfrm>
          <a:prstGeom prst="wedgeRoundRectCallout">
            <a:avLst>
              <a:gd name="adj1" fmla="val 71796"/>
              <a:gd name="adj2" fmla="val -35181"/>
              <a:gd name="adj3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1800"/>
              <a:t>选择恢复文件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 l="44846" t="61261" r="28752" b="23604"/>
          <a:stretch>
            <a:fillRect/>
          </a:stretch>
        </p:blipFill>
        <p:spPr bwMode="auto">
          <a:xfrm>
            <a:off x="2916238" y="4581525"/>
            <a:ext cx="28384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900113" y="4995863"/>
            <a:ext cx="5759450" cy="504825"/>
          </a:xfrm>
          <a:prstGeom prst="rect">
            <a:avLst/>
          </a:prstGeom>
          <a:solidFill>
            <a:srgbClr val="9BFFE5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286000"/>
            <a:ext cx="6858000" cy="3500438"/>
          </a:xfrm>
        </p:spPr>
        <p:txBody>
          <a:bodyPr anchor="t"/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 smtClean="0"/>
              <a:t>系统登陆与设置</a:t>
            </a:r>
            <a:br>
              <a:rPr lang="zh-CN" altLang="en-US" sz="2800" b="1" smtClean="0"/>
            </a:br>
            <a:r>
              <a:rPr lang="en-US" altLang="zh-CN" sz="2800" b="1" smtClean="0"/>
              <a:t>ARP</a:t>
            </a:r>
            <a:r>
              <a:rPr lang="zh-CN" altLang="en-US" sz="2800" b="1" smtClean="0"/>
              <a:t>中能生成的数据范围</a:t>
            </a:r>
            <a:br>
              <a:rPr lang="zh-CN" altLang="en-US" sz="2800" b="1" smtClean="0"/>
            </a:br>
            <a:r>
              <a:rPr lang="zh-CN" altLang="en-US" sz="2800" b="1" smtClean="0"/>
              <a:t>数据的录入与编辑</a:t>
            </a:r>
            <a:br>
              <a:rPr lang="zh-CN" altLang="en-US" sz="2800" b="1" smtClean="0"/>
            </a:br>
            <a:r>
              <a:rPr lang="zh-CN" altLang="en-US" sz="2800" b="1" smtClean="0"/>
              <a:t>系统数据维护</a:t>
            </a:r>
            <a:r>
              <a:rPr lang="en-US" altLang="zh-CN" sz="2800" b="1" smtClean="0"/>
              <a:t/>
            </a:r>
            <a:br>
              <a:rPr lang="en-US" altLang="zh-CN" sz="2800" b="1" smtClean="0"/>
            </a:br>
            <a:r>
              <a:rPr lang="zh-CN" altLang="en-US" sz="2800" b="1" smtClean="0"/>
              <a:t>数据问题说明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5580063" y="620713"/>
            <a:ext cx="302418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ea typeface="仿宋_GB2312" pitchFamily="49" charset="-122"/>
              </a:rPr>
              <a:t>系统登录</a:t>
            </a:r>
          </a:p>
        </p:txBody>
      </p:sp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0" y="1628775"/>
            <a:ext cx="6732588" cy="2530475"/>
            <a:chOff x="0" y="1628800"/>
            <a:chExt cx="6732240" cy="2530475"/>
          </a:xfrm>
        </p:grpSpPr>
        <p:pic>
          <p:nvPicPr>
            <p:cNvPr id="410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28800"/>
              <a:ext cx="4497388" cy="253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0" name="圆角矩形标注 6"/>
            <p:cNvSpPr>
              <a:spLocks noChangeArrowheads="1"/>
            </p:cNvSpPr>
            <p:nvPr/>
          </p:nvSpPr>
          <p:spPr bwMode="auto">
            <a:xfrm>
              <a:off x="4211960" y="1988840"/>
              <a:ext cx="2520280" cy="504056"/>
            </a:xfrm>
            <a:prstGeom prst="wedgeRoundRectCallout">
              <a:avLst>
                <a:gd name="adj1" fmla="val -66301"/>
                <a:gd name="adj2" fmla="val 115806"/>
                <a:gd name="adj3" fmla="val 16667"/>
              </a:avLst>
            </a:prstGeom>
            <a:noFill/>
            <a:ln w="28575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800"/>
                <a:t>ARP PORTAL</a:t>
              </a:r>
              <a:r>
                <a:rPr lang="zh-CN" altLang="en-US" sz="1800"/>
                <a:t>登录界面</a:t>
              </a:r>
            </a:p>
          </p:txBody>
        </p:sp>
      </p:grpSp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0" y="3068638"/>
            <a:ext cx="6581775" cy="2663825"/>
            <a:chOff x="0" y="3068960"/>
            <a:chExt cx="6581552" cy="2664296"/>
          </a:xfrm>
        </p:grpSpPr>
        <p:pic>
          <p:nvPicPr>
            <p:cNvPr id="410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9752" y="3068960"/>
              <a:ext cx="4241800" cy="212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8" name="圆角矩形标注 7"/>
            <p:cNvSpPr>
              <a:spLocks noChangeArrowheads="1"/>
            </p:cNvSpPr>
            <p:nvPr/>
          </p:nvSpPr>
          <p:spPr bwMode="auto">
            <a:xfrm>
              <a:off x="0" y="5229200"/>
              <a:ext cx="2520280" cy="504056"/>
            </a:xfrm>
            <a:prstGeom prst="wedgeRoundRectCallout">
              <a:avLst>
                <a:gd name="adj1" fmla="val 48125"/>
                <a:gd name="adj2" fmla="val -196773"/>
                <a:gd name="adj3" fmla="val 16667"/>
              </a:avLst>
            </a:prstGeom>
            <a:noFill/>
            <a:ln w="28575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CN" altLang="en-US" sz="1800"/>
                <a:t>信息管理与服务平台</a:t>
              </a:r>
            </a:p>
          </p:txBody>
        </p:sp>
      </p:grpSp>
      <p:grpSp>
        <p:nvGrpSpPr>
          <p:cNvPr id="4" name="组合 14"/>
          <p:cNvGrpSpPr>
            <a:grpSpLocks/>
          </p:cNvGrpSpPr>
          <p:nvPr/>
        </p:nvGrpSpPr>
        <p:grpSpPr bwMode="auto">
          <a:xfrm>
            <a:off x="3743325" y="3644900"/>
            <a:ext cx="5400675" cy="2997200"/>
            <a:chOff x="3743400" y="3645024"/>
            <a:chExt cx="5400600" cy="2996952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43400" y="3645024"/>
              <a:ext cx="5400600" cy="299695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4103" name="矩形 8"/>
            <p:cNvSpPr>
              <a:spLocks noChangeArrowheads="1"/>
            </p:cNvSpPr>
            <p:nvPr/>
          </p:nvSpPr>
          <p:spPr bwMode="auto">
            <a:xfrm>
              <a:off x="6228184" y="4293096"/>
              <a:ext cx="648072" cy="14401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4" name="矩形 9"/>
            <p:cNvSpPr>
              <a:spLocks noChangeArrowheads="1"/>
            </p:cNvSpPr>
            <p:nvPr/>
          </p:nvSpPr>
          <p:spPr bwMode="auto">
            <a:xfrm>
              <a:off x="3779912" y="4767348"/>
              <a:ext cx="648072" cy="14401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5" name="圆角矩形标注 10"/>
            <p:cNvSpPr>
              <a:spLocks noChangeArrowheads="1"/>
            </p:cNvSpPr>
            <p:nvPr/>
          </p:nvSpPr>
          <p:spPr bwMode="auto">
            <a:xfrm>
              <a:off x="4788024" y="5085184"/>
              <a:ext cx="2880320" cy="504056"/>
            </a:xfrm>
            <a:prstGeom prst="wedgeRoundRectCallout">
              <a:avLst>
                <a:gd name="adj1" fmla="val 9824"/>
                <a:gd name="adj2" fmla="val -174449"/>
                <a:gd name="adj3" fmla="val 16667"/>
              </a:avLst>
            </a:prstGeom>
            <a:noFill/>
            <a:ln w="28575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CN" altLang="en-US" sz="1800"/>
                <a:t>信息共享与服务</a:t>
              </a:r>
              <a:r>
                <a:rPr lang="en-US" altLang="zh-CN" sz="1800"/>
                <a:t>-&gt;</a:t>
              </a:r>
              <a:r>
                <a:rPr lang="zh-CN" altLang="en-US" sz="1800"/>
                <a:t>综合统计</a:t>
              </a:r>
            </a:p>
          </p:txBody>
        </p:sp>
        <p:sp>
          <p:nvSpPr>
            <p:cNvPr id="4106" name="圆角矩形标注 11"/>
            <p:cNvSpPr>
              <a:spLocks noChangeArrowheads="1"/>
            </p:cNvSpPr>
            <p:nvPr/>
          </p:nvSpPr>
          <p:spPr bwMode="auto">
            <a:xfrm>
              <a:off x="4788024" y="5085184"/>
              <a:ext cx="2880320" cy="504056"/>
            </a:xfrm>
            <a:prstGeom prst="wedgeRoundRectCallout">
              <a:avLst>
                <a:gd name="adj1" fmla="val -61625"/>
                <a:gd name="adj2" fmla="val -96301"/>
                <a:gd name="adj3" fmla="val 16667"/>
              </a:avLst>
            </a:prstGeom>
            <a:noFill/>
            <a:ln w="28575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357166"/>
            <a:ext cx="7572375" cy="838200"/>
          </a:xfrm>
        </p:spPr>
        <p:txBody>
          <a:bodyPr/>
          <a:lstStyle/>
          <a:p>
            <a:pPr algn="r"/>
            <a:r>
              <a:rPr lang="zh-CN" altLang="en-US" sz="3600" b="1" dirty="0" smtClean="0"/>
              <a:t>人力资源表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8072494" cy="3000396"/>
          </a:xfrm>
        </p:spPr>
        <p:txBody>
          <a:bodyPr/>
          <a:lstStyle/>
          <a:p>
            <a:r>
              <a:rPr lang="en-US" altLang="zh-CN" sz="2400" dirty="0" smtClean="0"/>
              <a:t>《</a:t>
            </a:r>
            <a:r>
              <a:rPr lang="zh-CN" altLang="en-US" sz="2400" dirty="0" smtClean="0"/>
              <a:t>人力资源统计年报</a:t>
            </a:r>
            <a:r>
              <a:rPr lang="en-US" altLang="zh-CN" sz="2400" dirty="0" smtClean="0"/>
              <a:t>》</a:t>
            </a:r>
            <a:r>
              <a:rPr lang="zh-CN" altLang="en-US" sz="2400" dirty="0" smtClean="0"/>
              <a:t>为综合计划局要求的人事报表，数据主要是依据个人的人员类型、职务、技术等级、岗位属性、年龄、学历、学位这些属性来生成，如发现生成数据不平衡，在</a:t>
            </a:r>
            <a:r>
              <a:rPr lang="en-US" altLang="zh-CN" sz="2400" dirty="0" smtClean="0"/>
              <a:t>ARP</a:t>
            </a:r>
            <a:r>
              <a:rPr lang="zh-CN" altLang="en-US" sz="2400" dirty="0" smtClean="0"/>
              <a:t>系统中主要是修改分配界面和学历、学位信息。 </a:t>
            </a:r>
          </a:p>
          <a:p>
            <a:r>
              <a:rPr lang="zh-CN" altLang="en-US" sz="2400" dirty="0" smtClean="0"/>
              <a:t>如果一个员工存在双学历或者学位的情况，一定要填写毕业日期和学位授予日期。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12875"/>
            <a:ext cx="7920037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7920037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00034" y="1357298"/>
            <a:ext cx="7858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</a:rPr>
              <a:t>国家工资报表主要是统计本单位工资情况和职工个人的工资等级、职务等级以及任职时间和工龄情况的，如果生成的数据发现问题，请在</a:t>
            </a:r>
            <a:r>
              <a:rPr lang="en-US" altLang="zh-CN" sz="2000" dirty="0">
                <a:solidFill>
                  <a:schemeClr val="tx1"/>
                </a:solidFill>
              </a:rPr>
              <a:t>ARP</a:t>
            </a:r>
            <a:r>
              <a:rPr lang="zh-CN" altLang="en-US" sz="2000" dirty="0">
                <a:solidFill>
                  <a:schemeClr val="tx1"/>
                </a:solidFill>
              </a:rPr>
              <a:t>系统中主要检查分配界面的职务、职位、级别，以及特殊信息对应个人职务的</a:t>
            </a:r>
            <a:r>
              <a:rPr lang="en-US" altLang="zh-CN" sz="2000" dirty="0">
                <a:solidFill>
                  <a:schemeClr val="tx1"/>
                </a:solidFill>
              </a:rPr>
              <a:t>020.</a:t>
            </a:r>
            <a:r>
              <a:rPr lang="zh-CN" altLang="en-US" sz="2000" dirty="0">
                <a:solidFill>
                  <a:schemeClr val="tx1"/>
                </a:solidFill>
              </a:rPr>
              <a:t>职工职级信息，</a:t>
            </a:r>
            <a:r>
              <a:rPr lang="en-US" altLang="zh-CN" sz="2000" dirty="0">
                <a:solidFill>
                  <a:schemeClr val="tx1"/>
                </a:solidFill>
              </a:rPr>
              <a:t>030.</a:t>
            </a:r>
            <a:r>
              <a:rPr lang="zh-CN" altLang="en-US" sz="2000" dirty="0">
                <a:solidFill>
                  <a:schemeClr val="tx1"/>
                </a:solidFill>
              </a:rPr>
              <a:t>专业技术职务信息，</a:t>
            </a:r>
            <a:r>
              <a:rPr lang="en-US" altLang="zh-CN" sz="2000" dirty="0">
                <a:solidFill>
                  <a:schemeClr val="tx1"/>
                </a:solidFill>
              </a:rPr>
              <a:t>120.</a:t>
            </a:r>
            <a:r>
              <a:rPr lang="zh-CN" altLang="en-US" sz="2000" dirty="0">
                <a:solidFill>
                  <a:schemeClr val="tx1"/>
                </a:solidFill>
              </a:rPr>
              <a:t>工人技术等级信息是否填写完备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357166"/>
            <a:ext cx="7572375" cy="766762"/>
          </a:xfrm>
        </p:spPr>
        <p:txBody>
          <a:bodyPr/>
          <a:lstStyle/>
          <a:p>
            <a:pPr marL="838200" indent="-838200" algn="r"/>
            <a:r>
              <a:rPr lang="zh-CN" altLang="en-US" sz="3600" b="1" dirty="0" smtClean="0"/>
              <a:t>国家工资表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00306"/>
            <a:ext cx="6215106" cy="404234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714620"/>
            <a:ext cx="6793496" cy="3857652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571472" y="1357298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zh-CN" altLang="en-US" dirty="0">
                <a:solidFill>
                  <a:schemeClr val="tx1"/>
                </a:solidFill>
              </a:rPr>
              <a:t>由于增加了“</a:t>
            </a:r>
            <a:r>
              <a:rPr kumimoji="0" lang="zh-CN" altLang="en-US" dirty="0">
                <a:solidFill>
                  <a:schemeClr val="tx1"/>
                </a:solidFill>
                <a:latin typeface="宋体" charset="-122"/>
                <a:ea typeface="宋体" charset="-122"/>
                <a:cs typeface="Times New Roman" pitchFamily="18" charset="0"/>
              </a:rPr>
              <a:t>机关事业单位不同时期离休人员待遇情况</a:t>
            </a:r>
            <a:r>
              <a:rPr lang="zh-CN" altLang="en-US" dirty="0">
                <a:solidFill>
                  <a:schemeClr val="tx1"/>
                </a:solidFill>
              </a:rPr>
              <a:t>”和“</a:t>
            </a:r>
            <a:r>
              <a:rPr kumimoji="0" lang="zh-CN" altLang="en-US" dirty="0">
                <a:solidFill>
                  <a:schemeClr val="tx1"/>
                </a:solidFill>
                <a:latin typeface="宋体" charset="-122"/>
                <a:ea typeface="宋体" charset="-122"/>
                <a:cs typeface="Times New Roman" pitchFamily="18" charset="0"/>
              </a:rPr>
              <a:t>机关事业单位不同时期退休人员待遇情况</a:t>
            </a:r>
            <a:r>
              <a:rPr lang="zh-CN" altLang="en-US" dirty="0">
                <a:solidFill>
                  <a:schemeClr val="tx1"/>
                </a:solidFill>
              </a:rPr>
              <a:t>”两张表，请维护系统中离休一级单和退休一级单中的离休时间和退休时间。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357166"/>
            <a:ext cx="7572375" cy="766762"/>
          </a:xfrm>
        </p:spPr>
        <p:txBody>
          <a:bodyPr/>
          <a:lstStyle/>
          <a:p>
            <a:pPr marL="838200" indent="-838200" algn="r"/>
            <a:r>
              <a:rPr lang="zh-CN" altLang="en-US" sz="3600" b="1" dirty="0" smtClean="0"/>
              <a:t>国家工资表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500042"/>
            <a:ext cx="7572375" cy="695324"/>
          </a:xfrm>
        </p:spPr>
        <p:txBody>
          <a:bodyPr/>
          <a:lstStyle/>
          <a:p>
            <a:pPr marL="838200" indent="-838200" algn="r"/>
            <a:r>
              <a:rPr lang="zh-CN" altLang="en-US" sz="3600" b="1" dirty="0" smtClean="0"/>
              <a:t>国家人才表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500174"/>
            <a:ext cx="7543800" cy="3711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400" dirty="0" smtClean="0"/>
              <a:t>国家人才报表主要是数据主要是依据个人的人员类型、职务、技术等级、岗位属性、年龄、学历、学位这些属性来生成，如发现生成数据不平衡，在</a:t>
            </a:r>
            <a:r>
              <a:rPr lang="en-US" altLang="zh-CN" sz="2400" dirty="0" smtClean="0"/>
              <a:t>ARP</a:t>
            </a:r>
            <a:r>
              <a:rPr lang="zh-CN" altLang="en-US" sz="2400" dirty="0" smtClean="0"/>
              <a:t>系统中主要是修改分配界面和学历、学位信息。</a:t>
            </a:r>
          </a:p>
          <a:p>
            <a:pPr>
              <a:lnSpc>
                <a:spcPct val="90000"/>
              </a:lnSpc>
            </a:pPr>
            <a:r>
              <a:rPr lang="zh-CN" altLang="en-US" sz="2400" dirty="0" smtClean="0"/>
              <a:t>此套报表的统计范围与其他报表不同，包括了人员中的不在职人员信息，所以如果数据出现不平衡问题，请检查流动人员的基本数据是否填写完整。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12875"/>
            <a:ext cx="7704137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572375" cy="695324"/>
          </a:xfrm>
        </p:spPr>
        <p:txBody>
          <a:bodyPr/>
          <a:lstStyle/>
          <a:p>
            <a:pPr algn="r"/>
            <a:r>
              <a:rPr lang="zh-CN" altLang="en-US" sz="3600" b="1" dirty="0" smtClean="0"/>
              <a:t>其他报表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1571612"/>
            <a:ext cx="7543800" cy="5000660"/>
          </a:xfrm>
        </p:spPr>
        <p:txBody>
          <a:bodyPr/>
          <a:lstStyle/>
          <a:p>
            <a:r>
              <a:rPr lang="zh-CN" altLang="en-US" sz="2400" dirty="0" smtClean="0"/>
              <a:t>支撑人员表分为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－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表，表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－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和表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汇总部分有表间平衡关系校验</a:t>
            </a:r>
            <a:endParaRPr lang="en-US" altLang="zh-CN" sz="2400" dirty="0" smtClean="0"/>
          </a:p>
          <a:p>
            <a:r>
              <a:rPr lang="zh-CN" altLang="en-US" sz="2400" dirty="0" smtClean="0"/>
              <a:t>成果专业转化人才表分为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－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表，表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－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和表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汇总部分有表间平衡关系校验</a:t>
            </a:r>
            <a:endParaRPr lang="en-US" altLang="zh-CN" sz="2400" dirty="0" smtClean="0"/>
          </a:p>
          <a:p>
            <a:r>
              <a:rPr lang="zh-CN" altLang="en-US" sz="2400" dirty="0" smtClean="0"/>
              <a:t>战略性先导科技人才表分为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－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表，表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－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和表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汇总部分有表间平衡关系校验</a:t>
            </a:r>
            <a:endParaRPr lang="en-US" altLang="zh-CN" sz="2400" dirty="0" smtClean="0"/>
          </a:p>
          <a:p>
            <a:r>
              <a:rPr lang="zh-CN" altLang="en-US" sz="2400" dirty="0" smtClean="0"/>
              <a:t>关于学历学位部分的统计表，自动合计部分只合计“学历”部分的数据</a:t>
            </a:r>
            <a:endParaRPr lang="en-US" altLang="zh-CN" sz="2400" dirty="0" smtClean="0"/>
          </a:p>
          <a:p>
            <a:r>
              <a:rPr lang="zh-CN" altLang="en-US" sz="2400" dirty="0" smtClean="0"/>
              <a:t>“中国科学院院属单位职工收入情况统计表”只能生成专业技术、职员和工人的工资收入数据，“领导岗位”数据请自行填写，同时，请核减对应的其他管理岗位的人员数和工资总额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>
          <a:xfrm>
            <a:off x="928688" y="285750"/>
            <a:ext cx="7572375" cy="838200"/>
          </a:xfrm>
        </p:spPr>
        <p:txBody>
          <a:bodyPr/>
          <a:lstStyle/>
          <a:p>
            <a:pPr algn="r"/>
            <a:r>
              <a:rPr lang="zh-CN" altLang="en-US" sz="4000" b="1" smtClean="0"/>
              <a:t>技术支持</a:t>
            </a:r>
          </a:p>
        </p:txBody>
      </p:sp>
      <p:sp>
        <p:nvSpPr>
          <p:cNvPr id="4" name="圆角矩形 3"/>
          <p:cNvSpPr/>
          <p:nvPr/>
        </p:nvSpPr>
        <p:spPr bwMode="auto">
          <a:xfrm>
            <a:off x="1571604" y="3143248"/>
            <a:ext cx="6500858" cy="20002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+mn-ea"/>
              </a:rPr>
              <a:t>68597793       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候云玲</a:t>
            </a:r>
            <a:endParaRPr lang="en-US" altLang="zh-CN" sz="3200" b="1" dirty="0">
              <a:solidFill>
                <a:schemeClr val="bg1"/>
              </a:solidFill>
              <a:latin typeface="+mn-ea"/>
            </a:endParaRPr>
          </a:p>
          <a:p>
            <a:pPr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+mn-ea"/>
              </a:rPr>
              <a:t>68597102       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王丽萍</a:t>
            </a: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71688"/>
            <a:ext cx="1927225" cy="16430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187450" y="1557338"/>
            <a:ext cx="67532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zh-TW" altLang="en-US" sz="6700" b="1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defRPr/>
            </a:pPr>
            <a:r>
              <a:rPr kumimoji="0" lang="zh-TW" altLang="en-US" sz="37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/>
            </a:r>
            <a:br>
              <a:rPr kumimoji="0" lang="zh-TW" altLang="en-US" sz="37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</a:br>
            <a:endParaRPr kumimoji="0" lang="zh-TW" altLang="en-US" sz="3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黑体" pitchFamily="2" charset="-122"/>
            </a:endParaRPr>
          </a:p>
          <a:p>
            <a:pPr eaLnBrk="0" hangingPunct="0">
              <a:defRPr/>
            </a:pPr>
            <a:endParaRPr kumimoji="0" lang="en-US" altLang="zh-CN" sz="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黑体" pitchFamily="2" charset="-122"/>
            </a:endParaRPr>
          </a:p>
          <a:p>
            <a:pPr eaLnBrk="0" hangingPunct="0">
              <a:defRPr/>
            </a:pPr>
            <a:r>
              <a:rPr kumimoji="0"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            </a:t>
            </a:r>
            <a:br>
              <a:rPr kumimoji="0"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</a:br>
            <a:r>
              <a:rPr kumimoji="0" lang="en-US" altLang="zh-CN" sz="7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/>
            </a:r>
            <a:br>
              <a:rPr kumimoji="0" lang="en-US" altLang="zh-CN" sz="7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</a:br>
            <a:r>
              <a:rPr kumimoji="0"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 </a:t>
            </a:r>
            <a:r>
              <a:rPr kumimoji="0"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/>
            </a:r>
            <a:br>
              <a:rPr kumimoji="0"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</a:br>
            <a:endParaRPr kumimoji="0" lang="en-US" altLang="zh-CN" sz="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6867" name="Rectangle 4"/>
          <p:cNvSpPr>
            <a:spLocks noGrp="1" noChangeArrowheads="1"/>
          </p:cNvSpPr>
          <p:nvPr/>
        </p:nvSpPr>
        <p:spPr bwMode="auto">
          <a:xfrm>
            <a:off x="579438" y="541338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zh-CN" sz="3200" b="1">
                <a:solidFill>
                  <a:schemeClr val="tx2"/>
                </a:solidFill>
                <a:latin typeface="Times New Roman" pitchFamily="18" charset="0"/>
                <a:ea typeface="华文中宋" pitchFamily="2" charset="-122"/>
              </a:rPr>
              <a:t> </a:t>
            </a:r>
          </a:p>
        </p:txBody>
      </p:sp>
      <p:pic>
        <p:nvPicPr>
          <p:cNvPr id="36868" name="Picture 7" descr="C:\Documents and Settings\anniesorelli.ANNIESOR-00B673\桌面\110640_161411095000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928934"/>
            <a:ext cx="713263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5580063" y="620713"/>
            <a:ext cx="302418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ea typeface="仿宋_GB2312" pitchFamily="49" charset="-122"/>
              </a:rPr>
              <a:t>系统设置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1472" y="1357298"/>
            <a:ext cx="7572428" cy="1500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1800" b="1" kern="0" dirty="0">
                <a:solidFill>
                  <a:schemeClr val="tx1"/>
                </a:solidFill>
                <a:latin typeface="+mn-lt"/>
                <a:ea typeface="+mn-ea"/>
              </a:rPr>
              <a:t>在“统计系统－系统设置”中选择对应的单位代码和统计年月，界面的其他信息会从系统中自动</a:t>
            </a:r>
            <a:r>
              <a:rPr lang="zh-CN" altLang="en-US" sz="1800" b="1" kern="0" dirty="0" smtClean="0">
                <a:solidFill>
                  <a:schemeClr val="tx1"/>
                </a:solidFill>
                <a:latin typeface="+mn-lt"/>
                <a:ea typeface="+mn-ea"/>
              </a:rPr>
              <a:t>生成。</a:t>
            </a:r>
            <a:endParaRPr lang="en-US" altLang="zh-CN" sz="1800" b="1" kern="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CN" altLang="en-US" sz="1800" b="1" kern="0" dirty="0">
                <a:solidFill>
                  <a:schemeClr val="tx1"/>
                </a:solidFill>
                <a:latin typeface="+mn-lt"/>
                <a:ea typeface="+mn-ea"/>
              </a:rPr>
              <a:t>说明</a:t>
            </a:r>
            <a:r>
              <a:rPr lang="en-US" altLang="zh-CN" sz="1800" b="1" dirty="0" smtClean="0">
                <a:solidFill>
                  <a:schemeClr val="tx1"/>
                </a:solidFill>
                <a:latin typeface="宋体" pitchFamily="2" charset="-122"/>
              </a:rPr>
              <a:t>1</a:t>
            </a:r>
            <a:r>
              <a:rPr lang="en-US" altLang="zh-CN" sz="1800" b="1" dirty="0">
                <a:solidFill>
                  <a:schemeClr val="tx1"/>
                </a:solidFill>
                <a:latin typeface="宋体" pitchFamily="2" charset="-122"/>
              </a:rPr>
              <a:t>. </a:t>
            </a:r>
            <a:r>
              <a:rPr lang="zh-CN" altLang="en-US" sz="1800" b="1" dirty="0">
                <a:solidFill>
                  <a:schemeClr val="tx1"/>
                </a:solidFill>
                <a:latin typeface="宋体" pitchFamily="2" charset="-122"/>
              </a:rPr>
              <a:t>机构代码一旦设置以后就不能再做修改，同时自动取出的单位名称、上年末职工数、上年末正式职工数、科委代码、上年单位代码等信息也不可修改。在此只能修改统计年月，统计年度会随统计年月修改而调整。</a:t>
            </a:r>
          </a:p>
          <a:p>
            <a:pPr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zh-CN" altLang="en-US" sz="2000" b="1" kern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000625" y="5072061"/>
            <a:ext cx="4143375" cy="788987"/>
            <a:chOff x="3150" y="3195"/>
            <a:chExt cx="2610" cy="497"/>
          </a:xfrm>
        </p:grpSpPr>
        <p:sp>
          <p:nvSpPr>
            <p:cNvPr id="8" name="Line 34"/>
            <p:cNvSpPr>
              <a:spLocks noChangeShapeType="1"/>
            </p:cNvSpPr>
            <p:nvPr/>
          </p:nvSpPr>
          <p:spPr bwMode="auto">
            <a:xfrm flipH="1">
              <a:off x="3150" y="3330"/>
              <a:ext cx="1452" cy="36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3492" y="3195"/>
              <a:ext cx="2268" cy="136"/>
            </a:xfrm>
            <a:prstGeom prst="rect">
              <a:avLst/>
            </a:prstGeom>
            <a:noFill/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zh-CN" altLang="en-US" sz="1400" b="1" dirty="0">
                  <a:latin typeface="黑体" pitchFamily="2" charset="-122"/>
                  <a:ea typeface="黑体" pitchFamily="2" charset="-122"/>
                </a:rPr>
                <a:t>统计年月必须选定为</a:t>
              </a:r>
              <a:r>
                <a:rPr lang="zh-CN" altLang="en-US" sz="1400" b="1" dirty="0">
                  <a:ea typeface="黑体" pitchFamily="2" charset="-122"/>
                </a:rPr>
                <a:t>“</a:t>
              </a:r>
              <a:r>
                <a:rPr lang="en-US" altLang="zh-CN" sz="1400" b="1" dirty="0">
                  <a:latin typeface="黑体" pitchFamily="2" charset="-122"/>
                  <a:ea typeface="黑体" pitchFamily="2" charset="-122"/>
                </a:rPr>
                <a:t>2011</a:t>
              </a:r>
              <a:r>
                <a:rPr lang="zh-CN" altLang="en-US" sz="1400" b="1" dirty="0">
                  <a:latin typeface="黑体" pitchFamily="2" charset="-122"/>
                  <a:ea typeface="黑体" pitchFamily="2" charset="-122"/>
                </a:rPr>
                <a:t>年</a:t>
              </a:r>
              <a:r>
                <a:rPr lang="en-US" altLang="zh-CN" sz="1400" b="1" dirty="0">
                  <a:latin typeface="黑体" pitchFamily="2" charset="-122"/>
                  <a:ea typeface="黑体" pitchFamily="2" charset="-122"/>
                </a:rPr>
                <a:t>12</a:t>
              </a:r>
              <a:r>
                <a:rPr lang="zh-CN" altLang="en-US" sz="1400" b="1" dirty="0">
                  <a:latin typeface="黑体" pitchFamily="2" charset="-122"/>
                  <a:ea typeface="黑体" pitchFamily="2" charset="-122"/>
                </a:rPr>
                <a:t>月</a:t>
              </a:r>
              <a:r>
                <a:rPr lang="en-US" altLang="zh-CN" sz="1400" b="1" dirty="0">
                  <a:latin typeface="黑体" pitchFamily="2" charset="-122"/>
                  <a:ea typeface="黑体" pitchFamily="2" charset="-122"/>
                </a:rPr>
                <a:t>31</a:t>
              </a:r>
              <a:r>
                <a:rPr lang="zh-CN" altLang="en-US" sz="1400" b="1" dirty="0">
                  <a:latin typeface="黑体" pitchFamily="2" charset="-122"/>
                  <a:ea typeface="黑体" pitchFamily="2" charset="-122"/>
                </a:rPr>
                <a:t>日</a:t>
              </a:r>
              <a:r>
                <a:rPr lang="zh-CN" altLang="en-US" sz="1400" b="1" dirty="0">
                  <a:ea typeface="黑体" pitchFamily="2" charset="-122"/>
                </a:rPr>
                <a:t>”</a:t>
              </a:r>
              <a:endParaRPr lang="zh-CN" altLang="en-US" sz="1400" b="1" dirty="0"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00113" y="2995613"/>
            <a:ext cx="5759450" cy="504825"/>
          </a:xfrm>
          <a:prstGeom prst="rect">
            <a:avLst/>
          </a:prstGeom>
          <a:solidFill>
            <a:srgbClr val="9BFFE5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58888" y="1628775"/>
            <a:ext cx="6858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150000"/>
              </a:lnSpc>
              <a:defRPr/>
            </a:pPr>
            <a: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系统登陆</a:t>
            </a:r>
            <a:b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ARP</a:t>
            </a:r>
            <a: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中能生成的数据范围</a:t>
            </a:r>
            <a:b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数据的录入与编辑</a:t>
            </a:r>
            <a:b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zh-CN" alt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系统数据维护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572375" cy="838200"/>
          </a:xfrm>
        </p:spPr>
        <p:txBody>
          <a:bodyPr/>
          <a:lstStyle/>
          <a:p>
            <a:pPr algn="r"/>
            <a:r>
              <a:rPr lang="zh-CN" altLang="en-US" sz="3600" b="1" smtClean="0"/>
              <a:t>报表总体情况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785813" y="1928813"/>
          <a:ext cx="7543800" cy="350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40"/>
                <a:gridCol w="1643074"/>
                <a:gridCol w="1271622"/>
                <a:gridCol w="2400264"/>
              </a:tblGrid>
              <a:tr h="58341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报表名称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主管业务局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报表张数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/>
                </a:tc>
              </a:tr>
              <a:tr h="58341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人力资源统计年报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计划局综合处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控制总数，可以修改</a:t>
                      </a:r>
                      <a:endParaRPr lang="zh-CN" altLang="en-US" sz="1600" dirty="0"/>
                    </a:p>
                  </a:txBody>
                  <a:tcPr/>
                </a:tc>
              </a:tr>
              <a:tr h="58341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国家工资统计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人事局薪酬处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辅助填报，不能修改</a:t>
                      </a:r>
                      <a:endParaRPr lang="zh-CN" altLang="en-US" sz="1600" dirty="0"/>
                    </a:p>
                  </a:txBody>
                  <a:tcPr/>
                </a:tc>
              </a:tr>
              <a:tr h="58341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国家人事统计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人事局机构处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辅助填报，不能修改</a:t>
                      </a:r>
                    </a:p>
                  </a:txBody>
                  <a:tcPr/>
                </a:tc>
              </a:tr>
              <a:tr h="58341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其他－人事部分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人事局机构处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填报报表</a:t>
                      </a:r>
                      <a:endParaRPr lang="zh-CN" altLang="en-US" sz="1600" dirty="0"/>
                    </a:p>
                  </a:txBody>
                  <a:tcPr/>
                </a:tc>
              </a:tr>
              <a:tr h="583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其他－薪酬部分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人事局薪酬处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填报报表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3695700" cy="538162"/>
          </a:xfrm>
        </p:spPr>
        <p:txBody>
          <a:bodyPr/>
          <a:lstStyle/>
          <a:p>
            <a:pPr eaLnBrk="1" hangingPunct="1"/>
            <a:r>
              <a:rPr lang="zh-CN" altLang="en-US" sz="2400" smtClean="0"/>
              <a:t>人力资源年报</a:t>
            </a:r>
            <a:r>
              <a:rPr lang="en-US" altLang="zh-CN" sz="2400" smtClean="0"/>
              <a:t>(24</a:t>
            </a:r>
            <a:r>
              <a:rPr lang="zh-CN" altLang="en-US" sz="2400" smtClean="0"/>
              <a:t>张</a:t>
            </a:r>
            <a:r>
              <a:rPr lang="en-US" altLang="zh-CN" sz="2400" smtClean="0"/>
              <a:t>)</a:t>
            </a:r>
            <a:endParaRPr lang="zh-CN" altLang="en-US" sz="2400" smtClean="0"/>
          </a:p>
        </p:txBody>
      </p:sp>
      <p:sp>
        <p:nvSpPr>
          <p:cNvPr id="8195" name="Rectangle 14"/>
          <p:cNvSpPr>
            <a:spLocks noChangeArrowheads="1"/>
          </p:cNvSpPr>
          <p:nvPr/>
        </p:nvSpPr>
        <p:spPr bwMode="auto">
          <a:xfrm>
            <a:off x="4643438" y="620713"/>
            <a:ext cx="4217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tx2"/>
                </a:solidFill>
              </a:rPr>
              <a:t>ARP</a:t>
            </a:r>
            <a:r>
              <a:rPr lang="zh-CN" altLang="en-US" sz="2800" b="1">
                <a:solidFill>
                  <a:schemeClr val="tx2"/>
                </a:solidFill>
              </a:rPr>
              <a:t>中能生成的数据范围</a:t>
            </a:r>
          </a:p>
        </p:txBody>
      </p:sp>
      <p:graphicFrame>
        <p:nvGraphicFramePr>
          <p:cNvPr id="71" name="表格 70"/>
          <p:cNvGraphicFramePr>
            <a:graphicFrameLocks noGrp="1"/>
          </p:cNvGraphicFramePr>
          <p:nvPr/>
        </p:nvGraphicFramePr>
        <p:xfrm>
          <a:off x="900113" y="1785938"/>
          <a:ext cx="7096125" cy="4892040"/>
        </p:xfrm>
        <a:graphic>
          <a:graphicData uri="http://schemas.openxmlformats.org/drawingml/2006/table">
            <a:tbl>
              <a:tblPr/>
              <a:tblGrid>
                <a:gridCol w="1257300"/>
                <a:gridCol w="4476750"/>
                <a:gridCol w="1362075"/>
              </a:tblGrid>
              <a:tr h="0">
                <a:tc>
                  <a:txBody>
                    <a:bodyPr/>
                    <a:lstStyle/>
                    <a:p>
                      <a:pPr marL="176213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报表编号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报表名称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是否可以生成数据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0" lang="zh-CN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1-1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在编职工分类表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0" lang="zh-CN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1-2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在编职工中专业技术人员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1-3-1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在编职工按工作性质分类表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1-3-2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项目聘用人员按工作性质分类表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1-4-1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在编职工学位学历分类表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1-4-2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从事科技活人员按学位学历分类表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1-4-3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项目聘任人员按学位学历分类表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1-4-4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项目聘任人员学位学历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0" lang="zh-CN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在编职工增减变动情况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3-1-1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在编职工年龄情况按岗位分类统计表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3-1-2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项目聘用人员年龄情况按岗位分类统计表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3-2-1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在编人员从事科技活动人员年龄情况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3-2-2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项目聘用职工从事科技活动人员年龄情况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416" name="Group 104"/>
          <p:cNvGraphicFramePr>
            <a:graphicFrameLocks noGrp="1"/>
          </p:cNvGraphicFramePr>
          <p:nvPr>
            <p:ph/>
          </p:nvPr>
        </p:nvGraphicFramePr>
        <p:xfrm>
          <a:off x="857250" y="1858963"/>
          <a:ext cx="7054602" cy="4419600"/>
        </p:xfrm>
        <a:graphic>
          <a:graphicData uri="http://schemas.openxmlformats.org/drawingml/2006/table">
            <a:tbl>
              <a:tblPr/>
              <a:tblGrid>
                <a:gridCol w="1105461"/>
                <a:gridCol w="4815259"/>
                <a:gridCol w="1133882"/>
              </a:tblGrid>
              <a:tr h="55737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报表编号</a:t>
                      </a:r>
                      <a:endParaRPr kumimoji="1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报表名称</a:t>
                      </a:r>
                      <a:endParaRPr kumimoji="1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是否可以生成数据</a:t>
                      </a:r>
                      <a:endParaRPr kumimoji="1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6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3-2-1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在编职工年龄情况按职务分类统计表</a:t>
                      </a:r>
                      <a:endParaRPr kumimoji="0" 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0" 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6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3-2-2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项目聘用职工年龄情况按职务分类统计表</a:t>
                      </a:r>
                      <a:endParaRPr kumimoji="0" 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0" 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6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4-1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岗位聘任人员情况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9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4-2-1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项目聘用人员岗位结构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6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4-2-2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项目聘用人员年龄情况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26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4-3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岗位聘用人员学位学历情况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26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表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4-4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岗位聘用人员年龄情况</a:t>
                      </a:r>
                      <a:endParaRPr kumimoji="1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1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26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附表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 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本单位现有离退休人员数</a:t>
                      </a:r>
                      <a:endParaRPr kumimoji="1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1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26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附表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2-1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当年调入、调出职工年龄情况统计表</a:t>
                      </a:r>
                      <a:endParaRPr kumimoji="1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</a:t>
                      </a:r>
                      <a:endParaRPr kumimoji="1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26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附表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2-2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当年调入、调出职工来源及流向情况统计表</a:t>
                      </a:r>
                      <a:endParaRPr kumimoji="1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否</a:t>
                      </a:r>
                      <a:endParaRPr kumimoji="1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26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附表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本单位流动人员情况</a:t>
                      </a:r>
                      <a:endParaRPr kumimoji="1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部分可以</a:t>
                      </a:r>
                      <a:endParaRPr kumimoji="1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850" y="1341438"/>
            <a:ext cx="3695700" cy="538162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zh-CN" altLang="en-US" kern="0" dirty="0">
                <a:solidFill>
                  <a:schemeClr val="tx1"/>
                </a:solidFill>
                <a:latin typeface="+mn-lt"/>
                <a:ea typeface="+mn-ea"/>
              </a:rPr>
              <a:t>人力资源年报</a:t>
            </a:r>
          </a:p>
        </p:txBody>
      </p:sp>
      <p:sp>
        <p:nvSpPr>
          <p:cNvPr id="9271" name="Rectangle 14"/>
          <p:cNvSpPr>
            <a:spLocks noChangeArrowheads="1"/>
          </p:cNvSpPr>
          <p:nvPr/>
        </p:nvSpPr>
        <p:spPr bwMode="auto">
          <a:xfrm>
            <a:off x="4643438" y="620713"/>
            <a:ext cx="4217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tx2"/>
                </a:solidFill>
              </a:rPr>
              <a:t>ARP</a:t>
            </a:r>
            <a:r>
              <a:rPr lang="zh-CN" altLang="en-US" sz="2800" b="1">
                <a:solidFill>
                  <a:schemeClr val="tx2"/>
                </a:solidFill>
              </a:rPr>
              <a:t>中能生成的数据范围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3695700" cy="538162"/>
          </a:xfrm>
        </p:spPr>
        <p:txBody>
          <a:bodyPr/>
          <a:lstStyle/>
          <a:p>
            <a:pPr eaLnBrk="1" hangingPunct="1"/>
            <a:r>
              <a:rPr lang="zh-CN" altLang="en-US" sz="2400" smtClean="0"/>
              <a:t>国家工资统计（</a:t>
            </a:r>
            <a:r>
              <a:rPr lang="en-US" altLang="zh-CN" sz="2400" smtClean="0"/>
              <a:t>12</a:t>
            </a:r>
            <a:r>
              <a:rPr lang="zh-CN" altLang="en-US" sz="2400" smtClean="0"/>
              <a:t>张）</a:t>
            </a:r>
          </a:p>
        </p:txBody>
      </p:sp>
      <p:sp>
        <p:nvSpPr>
          <p:cNvPr id="10243" name="Rectangle 14"/>
          <p:cNvSpPr>
            <a:spLocks noChangeArrowheads="1"/>
          </p:cNvSpPr>
          <p:nvPr/>
        </p:nvSpPr>
        <p:spPr bwMode="auto">
          <a:xfrm>
            <a:off x="4643438" y="620713"/>
            <a:ext cx="4217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tx2"/>
                </a:solidFill>
              </a:rPr>
              <a:t>ARP</a:t>
            </a:r>
            <a:r>
              <a:rPr lang="zh-CN" altLang="en-US" sz="2800" b="1">
                <a:solidFill>
                  <a:schemeClr val="tx2"/>
                </a:solidFill>
              </a:rPr>
              <a:t>中能生成的数据范围</a:t>
            </a:r>
          </a:p>
        </p:txBody>
      </p:sp>
      <p:graphicFrame>
        <p:nvGraphicFramePr>
          <p:cNvPr id="71" name="表格 70"/>
          <p:cNvGraphicFramePr>
            <a:graphicFrameLocks noGrp="1"/>
          </p:cNvGraphicFramePr>
          <p:nvPr/>
        </p:nvGraphicFramePr>
        <p:xfrm>
          <a:off x="900113" y="1785938"/>
          <a:ext cx="7056437" cy="4834891"/>
        </p:xfrm>
        <a:graphic>
          <a:graphicData uri="http://schemas.openxmlformats.org/drawingml/2006/table">
            <a:tbl>
              <a:tblPr/>
              <a:tblGrid>
                <a:gridCol w="1249362"/>
                <a:gridCol w="4452938"/>
                <a:gridCol w="1354137"/>
              </a:tblGrid>
              <a:tr h="963613">
                <a:tc>
                  <a:txBody>
                    <a:bodyPr/>
                    <a:lstStyle/>
                    <a:p>
                      <a:pPr marL="176213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报表编号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报表名称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是否可以生成数据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zh-CN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7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事业单位职工人数和工资情况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部分可以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zh-CN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8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事业单位分行业职工人数和工资情况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部分可以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20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事业单位按岗位等级分层次情况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部分可以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24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全国</a:t>
                      </a: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事业单位管理人员薪级工资人数情况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25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事业单位专业技术人员薪级工资人数情况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26-1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事业单位管理人员工龄、任职年限情况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26-2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事业单位专业技术人员工龄、任职年限情况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26-3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事业单位工人工龄、任职年限情况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27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事业单位工人薪级工资人数情况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28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机关、事业单位离退休人员待遇情况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部分可以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32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机关事业单位不同时期离休人员待遇情况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33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机关事业单位不同时期退休人员待遇情况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可以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圆角矩形 4"/>
          <p:cNvSpPr/>
          <p:nvPr/>
        </p:nvSpPr>
        <p:spPr bwMode="auto">
          <a:xfrm>
            <a:off x="928662" y="3429000"/>
            <a:ext cx="7072362" cy="35719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 smtClean="0"/>
              <a:t>对应国家报表中的表</a:t>
            </a:r>
            <a:r>
              <a:rPr lang="en-US" altLang="zh-CN" sz="2000" dirty="0" smtClean="0"/>
              <a:t>19</a:t>
            </a:r>
            <a:r>
              <a:rPr lang="zh-CN" altLang="en-US" sz="2000" dirty="0" smtClean="0"/>
              <a:t>－</a:t>
            </a:r>
            <a:r>
              <a:rPr lang="en-US" altLang="zh-CN" sz="2000" dirty="0" smtClean="0"/>
              <a:t>22</a:t>
            </a:r>
            <a:r>
              <a:rPr lang="zh-CN" altLang="en-US" sz="2000" dirty="0" smtClean="0"/>
              <a:t>表</a:t>
            </a:r>
            <a:endParaRPr kumimoji="1" lang="zh-CN" altLang="en-US" sz="20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928662" y="5643578"/>
            <a:ext cx="7072362" cy="35719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 smtClean="0"/>
              <a:t>对应国家报表中的表</a:t>
            </a:r>
            <a:r>
              <a:rPr lang="en-US" altLang="zh-CN" sz="2000" dirty="0" smtClean="0"/>
              <a:t>28</a:t>
            </a:r>
            <a:r>
              <a:rPr lang="zh-CN" altLang="en-US" sz="2000" dirty="0" smtClean="0"/>
              <a:t>－</a:t>
            </a:r>
            <a:r>
              <a:rPr lang="en-US" altLang="zh-CN" sz="2000" dirty="0" smtClean="0"/>
              <a:t>30</a:t>
            </a:r>
            <a:r>
              <a:rPr lang="zh-CN" altLang="en-US" sz="2000" dirty="0" smtClean="0"/>
              <a:t>表</a:t>
            </a:r>
            <a:endParaRPr kumimoji="1" lang="zh-CN" altLang="en-US" sz="20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CNIC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技巧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CNIC模板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IC模板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IC模板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IC模板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IC模板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IC模板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IC模板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Settings\Administrator.PMCONG\桌面\CNIC模板.pot</Template>
  <TotalTime>5409</TotalTime>
  <Words>1670</Words>
  <Application>Microsoft Office PowerPoint</Application>
  <PresentationFormat>全屏显示(4:3)</PresentationFormat>
  <Paragraphs>327</Paragraphs>
  <Slides>38</Slides>
  <Notes>28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CNIC模板</vt:lpstr>
      <vt:lpstr>人事统计用户操作培训  (2011年度)</vt:lpstr>
      <vt:lpstr>系统登陆与设置 ARP中能生成的数据范围 数据的录入与编辑 系统数据维护 数据问题说明</vt:lpstr>
      <vt:lpstr>幻灯片 3</vt:lpstr>
      <vt:lpstr>幻灯片 4</vt:lpstr>
      <vt:lpstr>幻灯片 5</vt:lpstr>
      <vt:lpstr>报表总体情况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行式填报表举例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系统登陆与设置 ARP中能生成的数据范围 数据的录入与编辑 系统数据维护 数据问题说明</vt:lpstr>
      <vt:lpstr>人力资源表</vt:lpstr>
      <vt:lpstr>幻灯片 31</vt:lpstr>
      <vt:lpstr>国家工资表</vt:lpstr>
      <vt:lpstr>国家工资表</vt:lpstr>
      <vt:lpstr>国家人才表</vt:lpstr>
      <vt:lpstr>幻灯片 35</vt:lpstr>
      <vt:lpstr>其他报表</vt:lpstr>
      <vt:lpstr>技术支持</vt:lpstr>
      <vt:lpstr>幻灯片 38</vt:lpstr>
    </vt:vector>
  </TitlesOfParts>
  <Company>CAS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核心团队工作汇报</dc:title>
  <dc:creator>pmcong</dc:creator>
  <cp:lastModifiedBy>卢景秀</cp:lastModifiedBy>
  <cp:revision>337</cp:revision>
  <dcterms:created xsi:type="dcterms:W3CDTF">2005-07-06T15:37:21Z</dcterms:created>
  <dcterms:modified xsi:type="dcterms:W3CDTF">2012-01-13T05:33:40Z</dcterms:modified>
</cp:coreProperties>
</file>